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322" r:id="rId4"/>
    <p:sldId id="323" r:id="rId5"/>
    <p:sldId id="324" r:id="rId6"/>
    <p:sldId id="325" r:id="rId7"/>
    <p:sldId id="326" r:id="rId8"/>
    <p:sldId id="327" r:id="rId9"/>
    <p:sldId id="329" r:id="rId10"/>
    <p:sldId id="332" r:id="rId11"/>
    <p:sldId id="330" r:id="rId12"/>
    <p:sldId id="333" r:id="rId13"/>
    <p:sldId id="334" r:id="rId14"/>
    <p:sldId id="331" r:id="rId15"/>
    <p:sldId id="320" r:id="rId16"/>
    <p:sldId id="321" r:id="rId17"/>
    <p:sldId id="335" r:id="rId18"/>
    <p:sldId id="336" r:id="rId19"/>
    <p:sldId id="337" r:id="rId20"/>
    <p:sldId id="338" r:id="rId21"/>
    <p:sldId id="339" r:id="rId22"/>
    <p:sldId id="262" r:id="rId23"/>
    <p:sldId id="340" r:id="rId24"/>
    <p:sldId id="278" r:id="rId25"/>
    <p:sldId id="264" r:id="rId26"/>
    <p:sldId id="266" r:id="rId27"/>
    <p:sldId id="267" r:id="rId28"/>
    <p:sldId id="268" r:id="rId29"/>
    <p:sldId id="275" r:id="rId30"/>
    <p:sldId id="269" r:id="rId31"/>
    <p:sldId id="270" r:id="rId32"/>
    <p:sldId id="282" r:id="rId33"/>
    <p:sldId id="341" r:id="rId34"/>
    <p:sldId id="293" r:id="rId35"/>
    <p:sldId id="294" r:id="rId36"/>
    <p:sldId id="342" r:id="rId37"/>
    <p:sldId id="271" r:id="rId38"/>
    <p:sldId id="284" r:id="rId39"/>
    <p:sldId id="285" r:id="rId40"/>
    <p:sldId id="286" r:id="rId41"/>
    <p:sldId id="287" r:id="rId42"/>
    <p:sldId id="288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82" d="100"/>
          <a:sy n="82" d="100"/>
        </p:scale>
        <p:origin x="150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42082-8672-4083-8F34-DBFB3BF10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4FB560-9807-43B8-B377-827F1034B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B149C-9B15-4FB8-9DF3-67707810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C24F-8394-41AE-BDFA-ACDDC3F02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05C83-401A-483E-AFE8-FC6BBA3F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535E-5BFE-4ACF-A928-A055520CDC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307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26C98-70D6-4E50-A109-CEA7F110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9E1B75-850D-4A40-9C07-BC8483B81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1800-ACF7-42E8-ADF6-72EBC117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534B0-9F17-4392-8943-00D2B854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F4B3A-D369-4589-BC1B-EEAE6C8C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58A45-5991-446B-99CB-3FEAF92804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8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CD40BD-9D74-4834-96D4-158F63363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7FE1A5-20BF-4BB1-B2E1-48896402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132B6-2375-4B50-BF80-E6FBC3A1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A8B6B-7157-467F-8380-3FD83DAB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74C20-4851-4EF6-AEAA-73CA64D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C752-700A-4333-9445-C64F0354EA2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7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FA6DB-378B-46D3-9924-EA3D7A755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D5D4E-E765-473F-A03A-FD239C87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66269-15B9-4288-BDB4-708A8867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E0B3-3014-4EDC-84B8-296A87971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EFCA5-7689-46E3-AA2E-BC94B1C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13F71-0852-4E46-B52E-2FE4913245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70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28B7C-3817-40AA-AE9D-AB29872F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1CC70-7EE9-4692-8483-69B92A400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9A20A-CB32-49E7-9C71-4923A356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1201A2-5536-4D33-B5B6-471D4FEE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72D05A-7AD5-47F2-8F20-B374FAA4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47E9-6B06-456B-99CE-EDBA5F31E6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41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70165-2978-4447-8C31-296B4CC1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C43C3A-1B77-416D-91A0-AEA782186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19A1AF-64A9-47B1-8547-B3E6EC039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A6D6B1-FBFC-4F68-B18A-85679F5B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F97FB8-33EE-4915-B940-5D3382E9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A3881A-FE73-4A70-9771-B8EEE38F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270C-DA3C-4917-AD00-A5569FDCC76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75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45D93-63B2-4F0C-BF26-61CB5A7D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A64C7-E421-4262-8236-BCAEA7BE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CFDEB1-E82C-4354-842A-E19B63AB3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53112-C79C-46AE-BA92-F18BC7CD8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A4B2E8-F0E5-4D03-94EF-78C277987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5FD02E-3ACF-4B35-989E-184D781C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E5231C-B74E-49B7-844D-08E9C3C8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B32F79-9332-406E-AC0F-8ED8A1BB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A333-6245-404A-94FF-147DA9345A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976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B98F0-4ED2-42A0-8F3A-BE576C4A3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B2287-3B5A-4E47-87C2-D9639B509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DB3862-30F0-46B6-9CC6-5FAEFC55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367D56-03F4-4653-8AE9-A09023C6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AC83-F453-4446-85F7-C2F25C8F5C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941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B6BFF7-8DD3-4FA5-ACF9-D957DA1E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2026E9-4B02-416A-9312-1E22B9DC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CEDDB5-276F-4E4B-AFB0-9B39F2468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4DE0B-E98F-4F1A-AFE0-71AFEA1F5BB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515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F85EA-AB0D-4DF8-AC2D-DA84BD7B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A1AF5-59A6-4BDC-BB53-91061BC1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7477F8-71B6-4862-A32F-900CDD4C6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22794-0A8B-4515-969F-F4554392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6F6549-6389-461A-BA19-B4AE62D7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B8243-6C11-4B02-AA5F-38858FD3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3B53-4466-46A7-BD9C-73589F67194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262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97602-C8E7-4AC4-AAFB-3B96A0E9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B3CFB1-AFEC-487C-A5C9-BA3F54BF5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54A7A7-CF2D-449A-96C2-791BA067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89E5C-C908-4F28-8FAD-46155A74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98A340-7796-4C50-A992-A02AB6E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E6AC4-1629-47B7-B36D-B103474E8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D2F-E925-4923-848B-C2047157E8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077C5-2EF8-4624-982D-B6D5D169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E0F57-43DD-4C9A-88D4-0F4FF232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23568-3298-4695-8224-5C6CE0DDB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AC86E7-F000-45A6-A5F2-A29E3DCF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6BA37-C9D7-4461-B163-4B6C73829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8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%D0%BF%D1%80%D0%BE%D1%84%D0%B5%D1%81%D1%81%D0%B8%D0%BE%D0%BD%D0%B0%D0%BB%D1%8C%D0%BD%D1%8B%D0%B9/%D0%BF%D0%B5%D0%B4%D0%B8%D0%B0%D1%82%D1%80%D0%B8%D1%8F/%D0%BD%D0%B0%D1%81%D0%BB%D0%B5%D0%B4%D1%81%D1%82%D0%B2%D0%B5%D0%BD%D0%BD%D1%8B%D0%B5-%D0%BC%D1%8B%D1%88%D0%B5%D1%87%D0%BD%D1%8B%D0%B5-%D0%B7%D0%B0%D0%B1%D0%BE%D0%BB%D0%B5%D0%B2%D0%B0%D0%BD%D0%B8%D1%8F/%D0%B2%D1%80%D0%BE%D0%B6%D0%B4%D0%B5%D0%BD%D0%BD%D1%8B%D0%B5-%D0%BC%D0%B8%D0%BE%D0%BF%D0%B0%D1%82%D0%B8%D0%B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D%D0%B5%D0%B2%D1%80%D0%BE%D0%BB%D0%BE%D0%B3%D0%B8%D1%87%D0%B5%D1%81%D0%BA%D0%B8%D0%B5-%D1%82%D0%B5%D1%81%D1%82%D1%8B-%D0%B8-%D0%BF%D1%80%D0%BE%D1%86%D0%B5%D0%B4%D1%83%D1%80%D1%8B/%D0%BB%D1%8E%D0%BC%D0%B1%D0%B0%D0%BB%D1%8C%D0%BD%D0%B0%D1%8F-%D0%BF%D1%83%D0%BD%D0%BA%D1%86%D0%B8%D1%8F-%D0%BF%D0%BE%D1%8F%D1%81%D0%BD%D0%B8%D1%87%D0%BD%D1%8B%D0%B9-%D0%BF%D1%80%D0%BE%D0%BA%D0%BE%D0%B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D%D0%B5%D0%B9%D1%80%D0%BE%D0%B4%D0%B5%D0%B3%D0%B5%D0%BD%D0%B5%D1%80%D0%B0%D1%86%D0%B8%D1%8F&amp;action=edit&amp;redlink=1" TargetMode="External"/><Relationship Id="rId2" Type="http://schemas.openxmlformats.org/officeDocument/2006/relationships/hyperlink" Target="https://ru.wikipedia.org/wiki/%D0%9D%D0%B5%D0%B9%D1%80%D0%BE%D0%B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5%D0%BC%D0%B5%D0%BD%D1%86%D0%B8%D1%8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1%8D%D0%BA%D1%81%D1%82%D1%80%D0%B0%D0%BF%D0%B8%D1%80%D0%B0%D0%BC%D0%B8%D0%B4%D0%BD%D1%8B%D0%B5-%D0%B8-%D0%BC%D0%BE%D0%B7%D0%B6%D0%B5%D1%87%D0%BA%D0%BE%D0%B2%D1%8B%D0%B5-%D1%80%D0%B0%D1%81%D1%81%D1%82%D1%80%D0%BE%D0%B9%D1%81%D1%82%D0%B2%D0%B0/%D1%85%D0%BE%D1%80%D0%B5%D1%8F-%D0%B0%D1%82%D0%B5%D1%82%D0%BE%D0%B7-%D0%B8-%D0%B3%D0%B5%D0%BC%D0%B8%D0%B1%D0%B0%D0%BB%D0%BB%D0%B8%D0%B7%D0%BC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1%80%D0%B2%D0%BD%D0%B0%D1%8F_%D1%81%D0%B8%D1%81%D1%82%D0%B5%D0%BC%D0%B0" TargetMode="External"/><Relationship Id="rId2" Type="http://schemas.openxmlformats.org/officeDocument/2006/relationships/hyperlink" Target="https://ru.wikipedia.org/wiki/%D0%97%D0%B0%D0%B1%D0%BE%D0%BB%D0%B5%D0%B2%D0%B0%D0%BD%D0%B8%D0%B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D%D0%B5%D0%B9%D1%80%D0%BE%D0%BD" TargetMode="External"/><Relationship Id="rId4" Type="http://schemas.openxmlformats.org/officeDocument/2006/relationships/hyperlink" Target="https://ru.wikipedia.org/wiki/%D0%9C%D0%B8%D0%B5%D0%BB%D0%B8%D0%BD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%D0%BF%D1%80%D0%BE%D1%84%D0%B5%D1%81%D1%81%D0%B8%D0%BE%D0%BD%D0%B0%D0%BB%D1%8C%D0%BD%D1%8B%D0%B9/%D0%B8%D0%BD%D1%84%D0%B5%D0%BA%D1%86%D0%B8%D0%BE%D0%BD%D0%BD%D1%8B%D0%B5-%D0%B1%D0%BE%D0%BB%D0%B5%D0%B7%D0%BD%D0%B8/%D0%B3%D0%B5%D1%80%D0%BF%D0%B5%D1%81%D0%B2%D0%B8%D1%80%D1%83%D1%81%D1%8B/%D0%B8%D0%BD%D1%84%D0%B5%D0%BA%D1%86%D0%B8%D0%BE%D0%BD%D0%BD%D1%8B%D0%B9-%D0%BC%D0%BE%D0%BD%D0%BE%D0%BD%D1%83%D0%BA%D0%BB%D0%B5%D0%BE%D0%B7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ru/%D0%BF%D1%80%D0%BE%D1%84%D0%B5%D1%81%D1%81%D0%B8%D0%BE%D0%BD%D0%B0%D0%BB%D1%8C%D0%BD%D1%8B%D0%B9/%D0%BF%D0%B0%D1%82%D0%BE%D0%BB%D0%BE%D0%B3%D0%B8%D1%8F-%D0%BC%D0%BE%D1%87%D0%B5%D0%BF%D0%BE%D0%BB%D0%BE%D0%B2%D0%BE%D0%B9-%D1%81%D0%B8%D1%81%D1%82%D0%B5%D0%BC%D1%8B/%D1%80%D0%B0%D1%81%D1%81%D1%82%D1%80%D0%BE%D0%B9%D1%81%D1%82%D0%B2%D0%B0-%D0%BC%D0%BE%D1%87%D0%B5%D0%B8%D1%81%D0%BF%D1%83%D1%81%D0%BA%D0%B0%D0%BD%D0%B8%D1%8F/%D0%BD%D0%B5%D0%B4%D0%B5%D1%80%D0%B6%D0%B0%D0%BD%D0%B8%D0%B5-%D0%BC%D0%BE%D1%87%D0%B8" TargetMode="External"/><Relationship Id="rId2" Type="http://schemas.openxmlformats.org/officeDocument/2006/relationships/hyperlink" Target="https://www.msdmanuals.com/ru/%D0%BF%D1%80%D0%BE%D1%84%D0%B5%D1%81%D1%81%D0%B8%D0%BE%D0%BD%D0%B0%D0%BB%D1%8C%D0%BD%D1%8B%D0%B9/%D0%BF%D0%B0%D1%82%D0%BE%D0%BB%D0%BE%D0%B3%D0%B8%D1%8F-%D0%BC%D0%BE%D1%87%D0%B5%D0%BF%D0%BE%D0%BB%D0%BE%D0%B2%D0%BE%D0%B9-%D1%81%D0%B8%D1%81%D1%82%D0%B5%D0%BC%D1%8B/%D1%80%D0%B0%D1%81%D1%81%D1%82%D1%80%D0%BE%D0%B9%D1%81%D1%82%D0%B2%D0%B0-%D0%BC%D0%BE%D1%87%D0%B5%D0%B8%D1%81%D0%BF%D1%83%D1%81%D0%BA%D0%B0%D0%BD%D0%B8%D1%8F/%D0%BE%D0%B1%D0%B7%D0%BE%D1%80-%D0%BC%D0%BE%D1%87%D0%B5%D0%B8%D1%81%D0%BF%D1%83%D1%81%D0%BA%D0%B0%D0%BD%D0%B8%D1%8F-overview-of-void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dmanuals.com/ru/%D0%BF%D1%80%D0%BE%D1%84%D0%B5%D1%81%D1%81%D0%B8%D0%BE%D0%BD%D0%B0%D0%BB%D1%8C%D0%BD%D1%8B%D0%B9/%D0%BF%D0%B0%D1%82%D0%BE%D0%BB%D0%BE%D0%B3%D0%B8%D1%8F-%D0%BC%D0%BE%D1%87%D0%B5%D0%BF%D0%BE%D0%BB%D0%BE%D0%B2%D0%BE%D0%B9-%D1%81%D0%B8%D1%81%D1%82%D0%B5%D0%BC%D1%8B/%D1%80%D0%B0%D1%81%D1%81%D1%82%D1%80%D0%BE%D0%B9%D1%81%D1%82%D0%B2%D0%B0-%D0%BC%D0%BE%D1%87%D0%B5%D0%B8%D1%81%D0%BF%D1%83%D1%81%D0%BA%D0%B0%D0%BD%D0%B8%D1%8F/%D0%B7%D0%B0%D0%B4%D0%B5%D1%80%D0%B6%D0%BA%D0%B0-%D0%BC%D0%BE%D1%87%D0%B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D%D0%B5%D0%B9%D1%80%D0%BE%D0%BE%D1%84%D1%82%D0%B0%D0%BB%D1%8C%D0%BC%D0%BE%D0%BB%D0%BE%D0%B3%D0%B8%D1%87%D0%B5%D1%81%D0%BA%D0%B8%D0%B5-%D0%BD%D0%B0%D1%80%D1%83%D1%88%D0%B5%D0%BD%D0%B8%D1%8F-%D0%B8-%D0%BD%D0%B0%D1%80%D1%83%D1%88%D0%B5%D0%BD%D0%B8%D1%8F-%D1%81%D0%BE-%D1%81%D1%82%D0%BE%D1%80%D0%BE%D0%BD%D1%8B-%D1%87%D0%B5%D1%80%D0%B5%D0%BF%D0%BD%D0%BE-%D0%BC%D0%BE%D0%B7%D0%B3%D0%BE%D0%B2%D1%8B%D1%85-%D0%BD%D0%B5%D1%80%D0%B2%D0%BE%D0%B2/%D0%BC%D0%B5%D0%B6%D1%8A%D1%8F%D0%B4%D0%B5%D1%80%D0%BD%D0%B0%D1%8F-%D0%BE%D1%84%D1%82%D0%B0%D0%BB%D1%8C%D0%BC%D0%BE%D0%BF%D0%BB%D0%B5%D0%B3%D0%B8%D1%8F" TargetMode="External"/><Relationship Id="rId2" Type="http://schemas.openxmlformats.org/officeDocument/2006/relationships/hyperlink" Target="https://www.msdmanuals.com/ru/%D0%BF%D1%80%D0%BE%D1%84%D0%B5%D1%81%D1%81%D0%B8%D0%BE%D0%BD%D0%B0%D0%BB%D1%8C%D0%BD%D1%8B%D0%B9/%D0%B7%D0%B0%D0%B1%D0%BE%D0%BB%D0%B5%D0%B2%D0%B0%D0%BD%D0%B8%D1%8F-%D0%B3%D0%BB%D0%B0%D0%B7/%D0%B7%D0%B0%D0%B1%D0%BE%D0%BB%D0%B5%D0%B2%D0%B0%D0%BD%D0%B8%D1%8F-%D0%B7%D1%80%D0%B8%D1%82%D0%B5%D0%BB%D1%8C%D0%BD%D0%BE%D0%B3%D0%BE-%D0%BD%D0%B5%D1%80%D0%B2%D0%B0/%D0%BD%D0%B5%D0%B2%D1%80%D0%B8%D1%82-%D0%B7%D1%80%D0%B8%D1%82%D0%B5%D0%BB%D1%8C%D0%BD%D0%BE%D0%B3%D0%BE-%D0%BD%D0%B5%D1%80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sdmanuals.com/ru/%D0%BF%D1%80%D0%BE%D1%84%D0%B5%D1%81%D1%81%D0%B8%D0%BE%D0%BD%D0%B0%D0%BB%D1%8C%D0%BD%D1%8B%D0%B9/%D0%BD%D0%B5%D0%B2%D1%80%D0%BE%D0%BB%D0%BE%D0%B3%D0%B8%D1%87%D0%B5%D1%81%D0%BA%D0%B8%D0%B5-%D1%80%D0%B0%D1%81%D1%81%D1%82%D1%80%D0%BE%D0%B9%D1%81%D1%82%D0%B2%D0%B0/%D0%BD%D0%B5%D0%B9%D1%80%D0%BE%D0%BE%D1%84%D1%82%D0%B0%D0%BB%D1%8C%D0%BC%D0%BE%D0%BB%D0%BE%D0%B3%D0%B8%D1%87%D0%B5%D1%81%D0%BA%D0%B8%D0%B5-%D0%BD%D0%B0%D1%80%D1%83%D1%88%D0%B5%D0%BD%D0%B8%D1%8F-%D0%B8-%D0%BD%D0%B0%D1%80%D1%83%D1%88%D0%B5%D0%BD%D0%B8%D1%8F-%D1%81%D0%BE-%D1%81%D1%82%D0%BE%D1%80%D0%BE%D0%BD%D1%8B-%D1%87%D0%B5%D1%80%D0%B5%D0%BF%D0%BD%D0%BE-%D0%BC%D0%BE%D0%B7%D0%B3%D0%BE%D0%B2%D1%8B%D1%85-%D0%BD%D0%B5%D1%80%D0%B2%D0%BE%D0%B2/%D0%BD%D0%B5%D0%B2%D1%80%D0%B0%D0%BB%D0%B3%D0%B8%D1%8F-%D1%82%D1%80%D0%BE%D0%B9%D0%BD%D0%B8%D1%87%D0%BD%D0%BE%D0%B3%D0%BE-%D0%BD%D0%B5%D1%80%D0%B2%D0%B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dmanuals.com/ru/%D0%BF%D1%80%D0%BE%D1%84%D0%B5%D1%81%D1%81%D0%B8%D0%BE%D0%BD%D0%B0%D0%BB%D1%8C%D0%BD%D1%8B%D0%B9/%D0%B3%D0%B5%D0%BC%D0%B0%D1%82%D0%BE%D0%BB%D0%BE%D0%B3%D0%B8%D1%8F-%D0%B8-%D0%BE%D0%BD%D0%BA%D0%BE%D0%BB%D0%BE%D0%B3%D0%B8%D1%8F/%D1%82%D1%80%D0%B0%D0%BD%D1%81%D1%84%D1%83%D0%B7%D0%B8%D0%BE%D0%BD%D0%BD%D0%B0%D1%8F-%D0%BC%D0%B5%D0%B4%D0%B8%D1%86%D0%B8%D0%BD%D0%B0/%D1%82%D0%B5%D1%80%D0%B0%D0%BF%D0%B5%D0%B2%D1%82%D0%B8%D1%87%D0%B5%D1%81%D0%BA%D0%B8%D0%B9-%D0%B0%D1%84%D0%B5%D1%80%D0%B5%D0%B7#v39825161_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mbio.ru/humbio/b-amiloid/00008cee.htm" TargetMode="External"/><Relationship Id="rId2" Type="http://schemas.openxmlformats.org/officeDocument/2006/relationships/hyperlink" Target="http://humbio.ru/humbio/b-amiloid/00008368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humbio.ru/humbio/b-amiloid/00008cd2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4%D0%B0%D0%B7%D0%B8%D1%8F" TargetMode="External"/><Relationship Id="rId2" Type="http://schemas.openxmlformats.org/officeDocument/2006/relationships/hyperlink" Target="http://ru.wikipedia.org/wiki/%D0%90%D0%B3%D0%BD%D0%BE%D0%B7%D0%B8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0%BF%D1%80%D0%B0%D0%BA%D1%81%D0%B8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ru-RU" sz="3600" b="1" dirty="0"/>
              <a:t>Дегенеративные, </a:t>
            </a:r>
            <a:r>
              <a:rPr lang="ru-RU" sz="3600" b="1" dirty="0" err="1"/>
              <a:t>демиелинизирующие</a:t>
            </a:r>
            <a:r>
              <a:rPr lang="ru-RU" sz="3600" b="1" dirty="0"/>
              <a:t> заболевания нервной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77611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F85E9C6-A861-4BB4-AA13-538976314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Механизмы патогенеза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808C0CE-6995-4AFC-A524-EDD57A8519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5975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В последовательности событий, приводящих к </a:t>
            </a:r>
            <a:r>
              <a:rPr lang="ru-RU" altLang="ru-RU" sz="2400" dirty="0" err="1"/>
              <a:t>амилоидогенезу</a:t>
            </a:r>
            <a:r>
              <a:rPr lang="ru-RU" altLang="ru-RU" sz="2400" dirty="0"/>
              <a:t> и формированию зрелой бляшки, главная роль принадлежит нарушению </a:t>
            </a:r>
            <a:r>
              <a:rPr lang="ru-RU" altLang="ru-RU" sz="2400" u="sng" dirty="0"/>
              <a:t>афферентных входов к нейронам и утрате синаптических контактов</a:t>
            </a:r>
            <a:r>
              <a:rPr lang="ru-RU" altLang="ru-RU" sz="2400" dirty="0"/>
              <a:t>. В ответ наблюдается активация синтеза </a:t>
            </a:r>
            <a:r>
              <a:rPr lang="ru-RU" altLang="ru-RU" sz="2400" u="sng" dirty="0"/>
              <a:t>АРР, который играет роль сигнальной молекулы для привлечения регенерирующих аксонов.</a:t>
            </a:r>
            <a:r>
              <a:rPr lang="ru-RU" alt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Если контакт не возобновляется, то начинается расщепление бета-амилоида, его накопление в синаптической щели, вызывающее дальнейшее нарушение в передаче нервного импульса, что приводит к изоляции нейрона с последующей его деградацией через активацию апоптоза. Показано, что синтез АРР интенсифицируется при различных поражениях головного мозга и даже может использоваться как ранний маркер мозговых травм. Спецификой болезни Альцгеймера является развитие </a:t>
            </a:r>
            <a:r>
              <a:rPr lang="ru-RU" altLang="ru-RU" sz="2400" dirty="0" err="1"/>
              <a:t>нейродегенеративного</a:t>
            </a:r>
            <a:r>
              <a:rPr lang="ru-RU" altLang="ru-RU" sz="2400" dirty="0"/>
              <a:t> процесса в строго ограниченных структурах мозга, а не диффузно, как это происходит, например, при болезни Дауна, когда из-за </a:t>
            </a:r>
            <a:r>
              <a:rPr lang="ru-RU" altLang="ru-RU" sz="2400" dirty="0" err="1"/>
              <a:t>трисомии</a:t>
            </a:r>
            <a:r>
              <a:rPr lang="ru-RU" altLang="ru-RU" sz="2400" dirty="0"/>
              <a:t> по 21 хромосоме – месте локализации гена АРР, наблюдается высокий уровень бета-амилоида.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0154595-014F-4ED6-A0C4-25B4F28C1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ru-RU" altLang="ru-RU"/>
              <a:t>Биохимическая диагностика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D6BD964-CE91-408F-8821-37D5C7C81F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119814" cy="48361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В ликворе больных, страдающих болезнью Альцгеймера, снижен уровень пептида </a:t>
            </a:r>
            <a:r>
              <a:rPr lang="en-US" altLang="ru-RU" sz="2400" dirty="0"/>
              <a:t>b-AP</a:t>
            </a:r>
            <a:r>
              <a:rPr lang="ru-RU" altLang="ru-RU" sz="2400" dirty="0"/>
              <a:t>42 и повышен уровень белка тау. Присутствие в ликворе комбинации этих двух предположительных маркеров болезни Альцгеймера признается фактором, повышающим точность диагностики заболевания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Таким образом, БА определяется как </a:t>
            </a:r>
            <a:r>
              <a:rPr lang="ru-RU" altLang="ru-RU" sz="2400" u="sng" dirty="0"/>
              <a:t>деменция, которая совпадает с присутствием в мозге внеклеточных амилоидных бляшек, содержащих, главным образом, амилоидные пептиды и наличие внутриклеточных нейрофибриллярных клубков, состоящих, в основном, из белка тау</a:t>
            </a:r>
            <a:r>
              <a:rPr lang="ru-RU" altLang="ru-RU" sz="2400" dirty="0"/>
              <a:t>. 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2938F-14A4-4377-B3ED-4A110949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 Болезни Альцгеймера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28D9BA-4D2B-48E0-A059-B49FCB7FB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152106"/>
          </a:xfrm>
        </p:spPr>
        <p:txBody>
          <a:bodyPr>
            <a:normAutofit/>
          </a:bodyPr>
          <a:lstStyle/>
          <a:p>
            <a:r>
              <a:rPr lang="ru-RU" b="1" dirty="0"/>
              <a:t>Основные (обязательные) диагностические обследования, проводимые на амбулаторном уровне:</a:t>
            </a:r>
            <a:br>
              <a:rPr lang="ru-RU" dirty="0"/>
            </a:br>
            <a:r>
              <a:rPr lang="ru-RU" dirty="0"/>
              <a:t>·          экспериментально-психологическое обследование.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Дополнительные диагностические обследования, проводимые на амбулаторном уровне:</a:t>
            </a:r>
            <a:br>
              <a:rPr lang="ru-RU" dirty="0"/>
            </a:br>
            <a:r>
              <a:rPr lang="ru-RU" dirty="0"/>
              <a:t>·          ОАК;</a:t>
            </a:r>
            <a:br>
              <a:rPr lang="ru-RU" dirty="0"/>
            </a:br>
            <a:r>
              <a:rPr lang="ru-RU" dirty="0"/>
              <a:t>·          ОАМ;</a:t>
            </a:r>
            <a:br>
              <a:rPr lang="ru-RU" dirty="0"/>
            </a:br>
            <a:r>
              <a:rPr lang="ru-RU" dirty="0"/>
              <a:t>·          биохимический анализ крови (печеночные пробы);</a:t>
            </a:r>
            <a:br>
              <a:rPr lang="ru-RU" dirty="0"/>
            </a:br>
            <a:r>
              <a:rPr lang="ru-RU" dirty="0"/>
              <a:t>·          ЭКГ – проводятся с целью мониторинга изменений соматического состояния на фоне основной терапии;</a:t>
            </a:r>
            <a:br>
              <a:rPr lang="ru-RU" dirty="0"/>
            </a:br>
            <a:r>
              <a:rPr lang="ru-RU" dirty="0"/>
              <a:t>·          ЭЭГ – при эпилептических и эпилептиформных пароксизмах;</a:t>
            </a:r>
            <a:br>
              <a:rPr lang="ru-RU" dirty="0"/>
            </a:br>
            <a:r>
              <a:rPr lang="ru-RU" dirty="0"/>
              <a:t>·          </a:t>
            </a:r>
            <a:r>
              <a:rPr lang="ru-RU" dirty="0" err="1"/>
              <a:t>ЭхоЭГ</a:t>
            </a:r>
            <a:r>
              <a:rPr lang="ru-RU" dirty="0"/>
              <a:t> – при появлении симптомов угнетения сознания;</a:t>
            </a:r>
            <a:br>
              <a:rPr lang="ru-RU" dirty="0"/>
            </a:br>
            <a:r>
              <a:rPr lang="ru-RU" dirty="0"/>
              <a:t>·          РЭГ – при признаках нарушения кровообращения в головном мозге;</a:t>
            </a:r>
            <a:br>
              <a:rPr lang="ru-RU" dirty="0"/>
            </a:br>
            <a:r>
              <a:rPr lang="ru-RU" dirty="0"/>
              <a:t>·          КТ, МРТ – проводятся с целью уточнения области головного мозга, преимущественно вовлеченной в патологический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6924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890AC-EE8F-4A7E-9779-2B6656D0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ЭЭГ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D7E1C-05D1-4F0D-B1F3-273DAE572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8047806" cy="4764187"/>
          </a:xfrm>
        </p:spPr>
        <p:txBody>
          <a:bodyPr/>
          <a:lstStyle/>
          <a:p>
            <a:r>
              <a:rPr lang="ru-RU" dirty="0"/>
              <a:t>нарастание медленно-волновой активности (преимущественно ее q-диапазона, чаще низкой или средней амплитуды) и D-активности, а также редукция a-ритма в виде снижения его амплитуды и сглаженности региональных различий по сравнению с возрастной нормой. Выраженность b-активности, как правило, была снижена. Довольно часто (у трети больных) наблюдаются генерализованные билатерально-синхронные q- и D-волны, превышающие по амплитуде основную активность Наибольшей диагностической информативностью обладает такой признак, как нарастание медленно-волновой активности, степень его диагностической значимости колеблется от 68 до 91%.</a:t>
            </a:r>
          </a:p>
        </p:txBody>
      </p:sp>
    </p:spTree>
    <p:extLst>
      <p:ext uri="{BB962C8B-B14F-4D97-AF65-F5344CB8AC3E}">
        <p14:creationId xmlns:p14="http://schemas.microsoft.com/office/powerpoint/2010/main" val="422760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4F3EAB7-4A8C-42ED-A38B-ED64C9A58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576262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Современная терапия БА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378B9D1-F69C-4304-AFF0-339BCE37B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893175" cy="69119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i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i="1" dirty="0"/>
              <a:t>Холинергические препараты</a:t>
            </a:r>
            <a:r>
              <a:rPr lang="ru-RU" dirty="0"/>
              <a:t> – предназначены для блокирования обратного захвата </a:t>
            </a:r>
            <a:r>
              <a:rPr lang="ru-RU" dirty="0" err="1"/>
              <a:t>ацетилхолинэстеразы</a:t>
            </a:r>
            <a:r>
              <a:rPr lang="ru-RU" dirty="0"/>
              <a:t> (патогенетическое лечение) (</a:t>
            </a:r>
            <a:r>
              <a:rPr lang="ru-RU" dirty="0" err="1"/>
              <a:t>донепезил</a:t>
            </a:r>
            <a:r>
              <a:rPr lang="ru-RU" dirty="0"/>
              <a:t>, </a:t>
            </a:r>
            <a:r>
              <a:rPr lang="ru-RU" dirty="0" err="1"/>
              <a:t>мемантин</a:t>
            </a:r>
            <a:r>
              <a:rPr lang="ru-RU" dirty="0"/>
              <a:t>).</a:t>
            </a:r>
            <a:br>
              <a:rPr lang="ru-RU" sz="2000" dirty="0"/>
            </a:br>
            <a:r>
              <a:rPr lang="ru-RU" dirty="0"/>
              <a:t>Дополнительные ЛС (таблица 3 и 5):</a:t>
            </a:r>
            <a:br>
              <a:rPr lang="ru-RU" sz="2000" dirty="0"/>
            </a:br>
            <a:r>
              <a:rPr lang="ru-RU" i="1" dirty="0"/>
              <a:t>Малые нейролептики</a:t>
            </a:r>
            <a:r>
              <a:rPr lang="ru-RU" dirty="0"/>
              <a:t> – предназначены для коррекции поведенческих нарушений либо для терапии психотических расстройств в пожилом и старческом возрасте (</a:t>
            </a:r>
            <a:r>
              <a:rPr lang="ru-RU" dirty="0" err="1"/>
              <a:t>хлорпротиксен</a:t>
            </a:r>
            <a:r>
              <a:rPr lang="ru-RU" dirty="0"/>
              <a:t>, </a:t>
            </a:r>
            <a:r>
              <a:rPr lang="ru-RU" dirty="0" err="1"/>
              <a:t>сульпирид</a:t>
            </a:r>
            <a:r>
              <a:rPr lang="ru-RU" dirty="0"/>
              <a:t>)</a:t>
            </a:r>
            <a:br>
              <a:rPr lang="ru-RU" sz="2000" dirty="0"/>
            </a:br>
            <a:r>
              <a:rPr lang="ru-RU" i="1" dirty="0" err="1"/>
              <a:t>Нормотимические</a:t>
            </a:r>
            <a:r>
              <a:rPr lang="ru-RU" i="1" dirty="0"/>
              <a:t> препараты</a:t>
            </a:r>
            <a:r>
              <a:rPr lang="ru-RU" dirty="0"/>
              <a:t> – предназначены для стабилизации настроения, медикаментозного контроля нарушений биологических ритмов (</a:t>
            </a:r>
            <a:r>
              <a:rPr lang="ru-RU" dirty="0" err="1"/>
              <a:t>вальпроевая</a:t>
            </a:r>
            <a:r>
              <a:rPr lang="ru-RU" dirty="0"/>
              <a:t> кислота)</a:t>
            </a:r>
            <a:br>
              <a:rPr lang="ru-RU" sz="2000" dirty="0"/>
            </a:br>
            <a:r>
              <a:rPr lang="ru-RU" i="1" dirty="0"/>
              <a:t>Транквилизатор</a:t>
            </a:r>
            <a:r>
              <a:rPr lang="ru-RU" dirty="0"/>
              <a:t>ы – препараты, предназначенные для купирования тревожных состояний</a:t>
            </a:r>
            <a:br>
              <a:rPr lang="ru-RU" sz="2000" dirty="0"/>
            </a:br>
            <a:r>
              <a:rPr lang="ru-RU" i="1" dirty="0"/>
              <a:t>Гипнотики</a:t>
            </a:r>
            <a:r>
              <a:rPr lang="ru-RU" dirty="0"/>
              <a:t> – препараты, нормализующие ритм сон-бодрствование (</a:t>
            </a:r>
            <a:r>
              <a:rPr lang="ru-RU" dirty="0" err="1"/>
              <a:t>зопиклон</a:t>
            </a:r>
            <a:r>
              <a:rPr lang="ru-RU" dirty="0"/>
              <a:t>)</a:t>
            </a:r>
            <a:br>
              <a:rPr lang="ru-RU" sz="2000" dirty="0"/>
            </a:br>
            <a:r>
              <a:rPr lang="ru-RU" dirty="0"/>
              <a:t> </a:t>
            </a:r>
            <a:endParaRPr lang="ru-RU" alt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Боковой амиотрофический склероз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Болезнь двигательных нейронов</a:t>
            </a:r>
          </a:p>
          <a:p>
            <a:r>
              <a:rPr lang="ru-RU" dirty="0"/>
              <a:t>Хроническое прогрессирующее заболевание нервной системы с избирательным поражением центральных и периферических </a:t>
            </a:r>
            <a:r>
              <a:rPr lang="ru-RU" dirty="0" err="1"/>
              <a:t>мотонейронов</a:t>
            </a:r>
            <a:r>
              <a:rPr lang="ru-RU" dirty="0"/>
              <a:t> и характеризуется нарастающей слабостью бульбарных мышц, мышц плечевого и тазового пояса туловища, мышц живота. </a:t>
            </a:r>
          </a:p>
        </p:txBody>
      </p:sp>
    </p:spTree>
    <p:extLst>
      <p:ext uri="{BB962C8B-B14F-4D97-AF65-F5344CB8AC3E}">
        <p14:creationId xmlns:p14="http://schemas.microsoft.com/office/powerpoint/2010/main" val="214475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/>
              <a:t>Боковой амиотрофический склероз (БАС) является наиболее частым вариантом болезни </a:t>
            </a:r>
            <a:r>
              <a:rPr lang="ru-RU" dirty="0" err="1"/>
              <a:t>мотонейронов</a:t>
            </a:r>
            <a:r>
              <a:rPr lang="ru-RU" dirty="0"/>
              <a:t> (БМН). Болезни </a:t>
            </a:r>
            <a:r>
              <a:rPr lang="ru-RU" dirty="0" err="1"/>
              <a:t>мотонейрона</a:t>
            </a:r>
            <a:r>
              <a:rPr lang="ru-RU" dirty="0"/>
              <a:t> поражают как центральную нервную систему (ЦНС), так и периферическую нервную систему. Этиология заболевания неизвестна. Номенклатура и симптомы заболеваний </a:t>
            </a:r>
            <a:r>
              <a:rPr lang="ru-RU" dirty="0" err="1"/>
              <a:t>мотонейрона</a:t>
            </a:r>
            <a:r>
              <a:rPr lang="ru-RU" dirty="0"/>
              <a:t> различаются в зависимости от того, какая часть двигательной системы поражается в наибольшей степени.</a:t>
            </a:r>
          </a:p>
          <a:p>
            <a:r>
              <a:rPr lang="ru-RU" u="sng" dirty="0">
                <a:hlinkClick r:id="rId2" tooltip="Врожденные миопатии"/>
              </a:rPr>
              <a:t>Миопатии</a:t>
            </a:r>
            <a:r>
              <a:rPr lang="ru-RU" dirty="0"/>
              <a:t> имеют сходные черты, но представляют собой расстройства мышечной мембраны, сократительного аппарата или органелл.</a:t>
            </a:r>
          </a:p>
          <a:p>
            <a:r>
              <a:rPr lang="ru-RU" dirty="0"/>
              <a:t>ЗДН могут быть классифицированы как верхние и нижние; при некоторых заболеваниях (например, при БАС) выявляются симптомы, характерные для обоих типов. Эта группа заболеваний чаще встречается у мужчин, обычно – на пятом десятке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467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3EDF1-E056-483C-8831-7B8B8A8D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r>
              <a:rPr lang="ru-RU" dirty="0"/>
              <a:t>Клинические проявления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966F2-0194-4B77-92BC-935C498D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07568"/>
            <a:ext cx="8856984" cy="53017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большинства пациентов заболевание начинается с асимметричных симптомов рассеянной локализации, которые включают в себя </a:t>
            </a:r>
            <a:r>
              <a:rPr lang="ru-RU" dirty="0" err="1"/>
              <a:t>крампи</a:t>
            </a:r>
            <a:r>
              <a:rPr lang="ru-RU" dirty="0"/>
              <a:t>, слабость и атрофию мышц кистей (чаще) или стоп. Слабость прогрессирует с поражением предплечий, плеч и нижних конечностей. Затем появляются </a:t>
            </a:r>
            <a:r>
              <a:rPr lang="ru-RU" dirty="0" err="1"/>
              <a:t>фасцикуляции</a:t>
            </a:r>
            <a:r>
              <a:rPr lang="ru-RU" dirty="0"/>
              <a:t>, </a:t>
            </a:r>
            <a:r>
              <a:rPr lang="ru-RU" dirty="0" err="1"/>
              <a:t>спастичность</a:t>
            </a:r>
            <a:r>
              <a:rPr lang="ru-RU" dirty="0"/>
              <a:t>, повышение сухожильных рефлексов, разгибательные подошвенные рефлексы, неловкость и скованность движений, уменьшение массы тела, утомляемость и затруднение контроля мимических мышц и движений языка.</a:t>
            </a:r>
          </a:p>
          <a:p>
            <a:r>
              <a:rPr lang="ru-RU" dirty="0"/>
              <a:t>Среди других симптомов – </a:t>
            </a:r>
            <a:r>
              <a:rPr lang="ru-RU" dirty="0" err="1"/>
              <a:t>дисфония</a:t>
            </a:r>
            <a:r>
              <a:rPr lang="ru-RU" dirty="0"/>
              <a:t>, дисфагия, дизартрия. В связи с затруднением глотания отмечается увеличение слюноотделения, и пациент </a:t>
            </a:r>
            <a:r>
              <a:rPr lang="ru-RU" dirty="0" err="1"/>
              <a:t>поперхивается</a:t>
            </a:r>
            <a:r>
              <a:rPr lang="ru-RU" dirty="0"/>
              <a:t> жидкой пищей.</a:t>
            </a:r>
          </a:p>
          <a:p>
            <a:r>
              <a:rPr lang="ru-RU" dirty="0"/>
              <a:t>Затем появляется псевдобульбарный синдром (неуместные, непроизвольные и неконтролируемые приступы смеха или плача). Чувствительность, сознание, когнитивная сфера, произвольные движения глаз, половая функция, а также функция сфинктеров обычно не нарушены.</a:t>
            </a:r>
          </a:p>
          <a:p>
            <a:r>
              <a:rPr lang="ru-RU" dirty="0"/>
              <a:t>Смерть наступает вследствие паралича дыхательных мышц; 50% больных погибают в первые 3 года от начала заболевания, 20% живут 5 лет, а 10% – 10 лет. Выживание в течение &gt; 30 лет отмечается редко.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478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3F39A-623A-4F14-A46A-C88E251F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66132"/>
          </a:xfrm>
        </p:spPr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5072B2-414C-46B5-A19D-E7401FDDC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1" cy="4968552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Диагноз поражения двигательного нейрона устанавливается на основании прогрессирующей, генерализованной мышечной слабости без значимых нарушений чувствительности.</a:t>
            </a:r>
          </a:p>
          <a:p>
            <a:r>
              <a:rPr lang="ru-RU" dirty="0"/>
              <a:t>Для исключения нарушений </a:t>
            </a:r>
            <a:r>
              <a:rPr lang="ru-RU" dirty="0" err="1"/>
              <a:t>нервномышечной</a:t>
            </a:r>
            <a:r>
              <a:rPr lang="ru-RU" dirty="0"/>
              <a:t> передачи и </a:t>
            </a:r>
            <a:r>
              <a:rPr lang="ru-RU" dirty="0" err="1"/>
              <a:t>демиелинизации</a:t>
            </a:r>
            <a:r>
              <a:rPr lang="ru-RU" dirty="0"/>
              <a:t> нервов проводят </a:t>
            </a:r>
            <a:r>
              <a:rPr lang="ru-RU" b="1" dirty="0"/>
              <a:t>электродиагностические исследования</a:t>
            </a:r>
            <a:r>
              <a:rPr lang="ru-RU" dirty="0"/>
              <a:t>. При поражении </a:t>
            </a:r>
            <a:r>
              <a:rPr lang="ru-RU" dirty="0" err="1"/>
              <a:t>мотонейрона</a:t>
            </a:r>
            <a:r>
              <a:rPr lang="ru-RU" dirty="0"/>
              <a:t> скорость проведения возбуждения обычно не нарушена вплоть до поздней стадии заболевания. Наиболее информативна игольчатая ЭМГ, демонстрирующая фибрилляции, положительные волны, </a:t>
            </a:r>
            <a:r>
              <a:rPr lang="ru-RU" dirty="0" err="1"/>
              <a:t>фасцикуляции</a:t>
            </a:r>
            <a:r>
              <a:rPr lang="ru-RU" dirty="0"/>
              <a:t>, а иногда и гигантские потенциалы действия двигательных единиц, даже во внешне не пораженных конечностях.</a:t>
            </a:r>
          </a:p>
          <a:p>
            <a:r>
              <a:rPr lang="ru-RU" dirty="0"/>
              <a:t>Необходимо проведение </a:t>
            </a:r>
            <a:r>
              <a:rPr lang="ru-RU" b="1" dirty="0"/>
              <a:t>МРТ головного мозга</a:t>
            </a:r>
            <a:r>
              <a:rPr lang="ru-RU" dirty="0"/>
              <a:t>. Если клинические признаки или данные ЭМГ относительно моторной слабости черепного нерва отсутствуют, то назначают МРТ шейного отдела позвоночника для исключения структурных повреждений, которые могут быть компрессией спинного мозга.</a:t>
            </a:r>
          </a:p>
          <a:p>
            <a:r>
              <a:rPr lang="ru-RU" dirty="0"/>
              <a:t>Для того, чтобы определить поддающиеся лечению причины, проводят </a:t>
            </a:r>
            <a:r>
              <a:rPr lang="ru-RU" b="1" dirty="0"/>
              <a:t>лабораторные исследования</a:t>
            </a:r>
            <a:r>
              <a:rPr lang="ru-RU" dirty="0"/>
              <a:t>. Обследование включает в себя общий анализ крови, анализ на содержание электролитов, определение активности </a:t>
            </a:r>
            <a:r>
              <a:rPr lang="ru-RU" dirty="0" err="1"/>
              <a:t>креатининкиназы</a:t>
            </a:r>
            <a:r>
              <a:rPr lang="ru-RU" dirty="0"/>
              <a:t> и исследование функций щитовидной железы.</a:t>
            </a:r>
          </a:p>
          <a:p>
            <a:r>
              <a:rPr lang="ru-RU" dirty="0"/>
              <a:t>Электрофорез белков сыворотки и мочи с </a:t>
            </a:r>
            <a:r>
              <a:rPr lang="ru-RU" dirty="0" err="1"/>
              <a:t>иммунофиксацией</a:t>
            </a:r>
            <a:r>
              <a:rPr lang="ru-RU" dirty="0"/>
              <a:t> проводится для выявления </a:t>
            </a:r>
            <a:r>
              <a:rPr lang="ru-RU" dirty="0" err="1"/>
              <a:t>парапротеинов</a:t>
            </a:r>
            <a:r>
              <a:rPr lang="ru-RU" dirty="0"/>
              <a:t>, что редко бывает связанным с БМН. Наличие </a:t>
            </a:r>
            <a:r>
              <a:rPr lang="ru-RU" dirty="0" err="1"/>
              <a:t>парапротеинемии</a:t>
            </a:r>
            <a:r>
              <a:rPr lang="ru-RU" dirty="0"/>
              <a:t> может указывать на то, что поражение </a:t>
            </a:r>
            <a:r>
              <a:rPr lang="ru-RU" dirty="0" err="1"/>
              <a:t>мотонейрона</a:t>
            </a:r>
            <a:r>
              <a:rPr lang="ru-RU" dirty="0"/>
              <a:t> имеет </a:t>
            </a:r>
            <a:r>
              <a:rPr lang="ru-RU" dirty="0" err="1"/>
              <a:t>паранеопластическую</a:t>
            </a:r>
            <a:r>
              <a:rPr lang="ru-RU" dirty="0"/>
              <a:t> природу, и лечение </a:t>
            </a:r>
            <a:r>
              <a:rPr lang="ru-RU" dirty="0" err="1"/>
              <a:t>парапротеинемии</a:t>
            </a:r>
            <a:r>
              <a:rPr lang="ru-RU" dirty="0"/>
              <a:t> может улучшить течение поражения </a:t>
            </a:r>
            <a:r>
              <a:rPr lang="ru-RU" dirty="0" err="1"/>
              <a:t>мотонейрона</a:t>
            </a:r>
            <a:r>
              <a:rPr lang="ru-RU" dirty="0"/>
              <a:t>.</a:t>
            </a:r>
          </a:p>
          <a:p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5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E820A-8BA6-4D63-B48F-C6B52FB6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5A4827-0EFE-46A9-835E-7B40903E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1"/>
            <a:ext cx="8712967" cy="5472607"/>
          </a:xfrm>
        </p:spPr>
        <p:txBody>
          <a:bodyPr>
            <a:normAutofit fontScale="92500"/>
          </a:bodyPr>
          <a:lstStyle/>
          <a:p>
            <a:r>
              <a:rPr lang="ru-RU" dirty="0"/>
              <a:t>Антитела к миелин-ассоциированному гликопротеину (MAG) выявляются при </a:t>
            </a:r>
            <a:r>
              <a:rPr lang="ru-RU" dirty="0" err="1"/>
              <a:t>демиелинизирующей</a:t>
            </a:r>
            <a:r>
              <a:rPr lang="ru-RU" dirty="0"/>
              <a:t> моторной нейропатии, которая может быть сходной по симптомам с БАС.</a:t>
            </a:r>
          </a:p>
          <a:p>
            <a:r>
              <a:rPr lang="ru-RU" dirty="0"/>
              <a:t>Если есть подозрение на интоксикацию тяжелыми металлами, то определяется их содержание в суточной моче.</a:t>
            </a:r>
          </a:p>
          <a:p>
            <a:r>
              <a:rPr lang="ru-RU" dirty="0"/>
              <a:t>Возможно провести </a:t>
            </a:r>
            <a:r>
              <a:rPr lang="ru-RU" u="sng" dirty="0" err="1">
                <a:hlinkClick r:id="rId2" tooltip="Люмбальная пункция (поясничный прокол)"/>
              </a:rPr>
              <a:t>люмбальную</a:t>
            </a:r>
            <a:r>
              <a:rPr lang="ru-RU" u="sng" dirty="0">
                <a:hlinkClick r:id="rId2" tooltip="Люмбальная пункция (поясничный прокол)"/>
              </a:rPr>
              <a:t> пункцию</a:t>
            </a:r>
            <a:r>
              <a:rPr lang="ru-RU" dirty="0"/>
              <a:t> для исключения других клинически подозреваемых заболеваний; при повышении уровня лейкоцитов или белка вероятным является альтернативный диагноз.</a:t>
            </a:r>
          </a:p>
          <a:p>
            <a:r>
              <a:rPr lang="ru-RU" dirty="0"/>
              <a:t>При подозрениях на соответствующие заболевания при наличии факторов риска или анамнестических сведений проводят тесты на сифилис, определение скорости оседания эритроцитов и определение некоторых антител (ревматоидный фактор, антитела к болезни Лайма, к ВИЧ, к гепатиту C, антинуклеарные антитела, антитела к нейрональным антигенам, появляющиеся в рамках </a:t>
            </a:r>
            <a:r>
              <a:rPr lang="ru-RU" dirty="0" err="1"/>
              <a:t>паранеопластического</a:t>
            </a:r>
            <a:r>
              <a:rPr lang="ru-RU" dirty="0"/>
              <a:t> синдрома [анти-</a:t>
            </a:r>
            <a:r>
              <a:rPr lang="ru-RU" dirty="0" err="1"/>
              <a:t>Hu</a:t>
            </a:r>
            <a:r>
              <a:rPr lang="ru-RU" dirty="0"/>
              <a:t>]).</a:t>
            </a:r>
          </a:p>
          <a:p>
            <a:r>
              <a:rPr lang="ru-RU" dirty="0"/>
              <a:t>Генетическое тестирование (например, мутация гена </a:t>
            </a:r>
            <a:r>
              <a:rPr lang="ru-RU" dirty="0" err="1"/>
              <a:t>супероксиддисмутазы</a:t>
            </a:r>
            <a:r>
              <a:rPr lang="ru-RU" dirty="0"/>
              <a:t> или генетические аномалии, которые вызывают спинальные </a:t>
            </a:r>
            <a:r>
              <a:rPr lang="ru-RU" dirty="0" err="1"/>
              <a:t>амиотрофии</a:t>
            </a:r>
            <a:r>
              <a:rPr lang="ru-RU" dirty="0"/>
              <a:t>) и определение ферментов (например, </a:t>
            </a:r>
            <a:r>
              <a:rPr lang="ru-RU" dirty="0" err="1"/>
              <a:t>гексозаминидазы</a:t>
            </a:r>
            <a:r>
              <a:rPr lang="ru-RU" dirty="0"/>
              <a:t> А для болезни Тея-Сакса) показано только в том случае, если больной заинтересован в генетическом консультировании; указанные заболевания не имеют специфического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8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908720"/>
            <a:ext cx="8229600" cy="562074"/>
          </a:xfrm>
        </p:spPr>
        <p:txBody>
          <a:bodyPr>
            <a:normAutofit/>
          </a:bodyPr>
          <a:lstStyle/>
          <a:p>
            <a:r>
              <a:rPr lang="ru-RU" dirty="0" err="1"/>
              <a:t>Нейродегенеративные</a:t>
            </a:r>
            <a:r>
              <a:rPr lang="ru-RU" dirty="0"/>
              <a:t>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4104456"/>
          </a:xfrm>
        </p:spPr>
        <p:txBody>
          <a:bodyPr>
            <a:normAutofit/>
          </a:bodyPr>
          <a:lstStyle/>
          <a:p>
            <a:r>
              <a:rPr lang="ru-RU" dirty="0"/>
              <a:t>Группа медленно прогрессирующих, приобретенных или наследственно-обусловленных заболеваний. </a:t>
            </a:r>
          </a:p>
          <a:p>
            <a:r>
              <a:rPr lang="ru-RU" dirty="0"/>
              <a:t>В основе прогрессирующая гибель </a:t>
            </a:r>
            <a:r>
              <a:rPr lang="ru-RU" dirty="0">
                <a:hlinkClick r:id="rId2" tooltip="Нейрон"/>
              </a:rPr>
              <a:t>нервных клеток</a:t>
            </a:r>
            <a:r>
              <a:rPr lang="ru-RU" dirty="0"/>
              <a:t> (</a:t>
            </a:r>
            <a:r>
              <a:rPr lang="ru-RU" dirty="0" err="1">
                <a:hlinkClick r:id="rId3" tooltip="Нейродегенерация (страница отсутствует)"/>
              </a:rPr>
              <a:t>нейродегенерация</a:t>
            </a:r>
            <a:r>
              <a:rPr lang="ru-RU" dirty="0"/>
              <a:t>), ведущая к различным неврологическим симптомам — прежде всего, к </a:t>
            </a:r>
            <a:r>
              <a:rPr lang="ru-RU" dirty="0">
                <a:hlinkClick r:id="rId4" tooltip="Деменция"/>
              </a:rPr>
              <a:t>деменции</a:t>
            </a:r>
            <a:r>
              <a:rPr lang="ru-RU" dirty="0"/>
              <a:t> и нарушению движений. Заболевания могут наступить в различном возрасте, протекают </a:t>
            </a:r>
            <a:r>
              <a:rPr lang="ru-RU" dirty="0" err="1"/>
              <a:t>генерализированно</a:t>
            </a:r>
            <a:r>
              <a:rPr lang="ru-RU" dirty="0"/>
              <a:t>, </a:t>
            </a:r>
            <a:r>
              <a:rPr lang="ru-RU" dirty="0" err="1"/>
              <a:t>гистологически</a:t>
            </a:r>
            <a:r>
              <a:rPr lang="ru-RU" dirty="0"/>
              <a:t> определяется специфический тип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4100774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DEDCB-96C4-4F78-81B5-DF4C1A587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22116"/>
          </a:xfrm>
        </p:spPr>
        <p:txBody>
          <a:bodyPr>
            <a:normAutofit/>
          </a:bodyPr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A7E8C-6881-4845-83B5-F125C6C9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84975" cy="5256584"/>
          </a:xfrm>
        </p:spPr>
        <p:txBody>
          <a:bodyPr>
            <a:noAutofit/>
          </a:bodyPr>
          <a:lstStyle/>
          <a:p>
            <a:pPr latinLnBrk="1">
              <a:buFont typeface="Arial" panose="020B0604020202020204" pitchFamily="34" charset="0"/>
              <a:buChar char="•"/>
            </a:pPr>
            <a:r>
              <a:rPr lang="ru-RU" sz="2400" dirty="0"/>
              <a:t>Поддерживающая терапия</a:t>
            </a:r>
          </a:p>
          <a:p>
            <a:pPr latinLnBrk="1">
              <a:buFont typeface="Arial" panose="020B0604020202020204" pitchFamily="34" charset="0"/>
              <a:buChar char="•"/>
            </a:pPr>
            <a:r>
              <a:rPr lang="ru-RU" sz="2400" dirty="0" err="1"/>
              <a:t>Рилузол</a:t>
            </a:r>
            <a:endParaRPr lang="ru-RU" sz="2400" dirty="0"/>
          </a:p>
          <a:p>
            <a:pPr latinLnBrk="1">
              <a:buFont typeface="Arial" panose="020B0604020202020204" pitchFamily="34" charset="0"/>
              <a:buChar char="•"/>
            </a:pPr>
            <a:r>
              <a:rPr lang="ru-RU" sz="2400" dirty="0" err="1"/>
              <a:t>Эдаравон</a:t>
            </a:r>
            <a:endParaRPr lang="ru-RU" sz="2400" dirty="0"/>
          </a:p>
          <a:p>
            <a:pPr latinLnBrk="1"/>
            <a:r>
              <a:rPr lang="ru-RU" sz="2400" dirty="0"/>
              <a:t>Ни один препарат не демонстрирует существенной </a:t>
            </a:r>
          </a:p>
          <a:p>
            <a:pPr marL="0" indent="0" latinLnBrk="1">
              <a:buNone/>
            </a:pPr>
            <a:r>
              <a:rPr lang="ru-RU" sz="2400" dirty="0"/>
              <a:t>Клинической пользы у пациентов с БАС. В то же время, препарат </a:t>
            </a:r>
            <a:r>
              <a:rPr lang="ru-RU" sz="2400" dirty="0" err="1"/>
              <a:t>рилузол</a:t>
            </a:r>
            <a:r>
              <a:rPr lang="ru-RU" sz="2400" dirty="0"/>
              <a:t> может способствовать частичному повышению </a:t>
            </a:r>
          </a:p>
          <a:p>
            <a:pPr marL="0" indent="0" latinLnBrk="1">
              <a:buNone/>
            </a:pPr>
            <a:r>
              <a:rPr lang="ru-RU" sz="2400" dirty="0"/>
              <a:t>выживаемости (от 2 до 3 месяцев), а препарат </a:t>
            </a:r>
            <a:r>
              <a:rPr lang="ru-RU" sz="2400" dirty="0" err="1"/>
              <a:t>эдаравон</a:t>
            </a:r>
            <a:r>
              <a:rPr lang="ru-RU" sz="2400" dirty="0"/>
              <a:t> может в определенной степени препятствовать снижению </a:t>
            </a:r>
          </a:p>
          <a:p>
            <a:pPr marL="0" indent="0" latinLnBrk="1">
              <a:buNone/>
            </a:pPr>
            <a:r>
              <a:rPr lang="ru-RU" sz="2400" dirty="0"/>
              <a:t>работоспособности.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9497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3DE50F-FBB0-4B45-BC7C-38ACD1E6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5760640"/>
          </a:xfrm>
        </p:spPr>
        <p:txBody>
          <a:bodyPr>
            <a:normAutofit/>
          </a:bodyPr>
          <a:lstStyle/>
          <a:p>
            <a:pPr algn="just" latinLnBrk="1"/>
            <a:r>
              <a:rPr lang="ru-RU" b="1" dirty="0"/>
              <a:t>Перечисленные ниже препараты могут помочь уменьшить </a:t>
            </a:r>
          </a:p>
          <a:p>
            <a:pPr marL="0" indent="0" algn="just" latinLnBrk="1">
              <a:buNone/>
            </a:pPr>
            <a:r>
              <a:rPr lang="ru-RU" b="1" dirty="0"/>
              <a:t>выраженность симптомов:</a:t>
            </a:r>
            <a:endParaRPr lang="ru-RU" dirty="0"/>
          </a:p>
          <a:p>
            <a:pPr algn="just" latinLnBrk="1"/>
            <a:r>
              <a:rPr lang="ru-RU" dirty="0" err="1"/>
              <a:t>Баклофен</a:t>
            </a:r>
            <a:r>
              <a:rPr lang="ru-RU" dirty="0"/>
              <a:t> при </a:t>
            </a:r>
            <a:r>
              <a:rPr lang="ru-RU" dirty="0" err="1"/>
              <a:t>спастичности</a:t>
            </a:r>
            <a:endParaRPr lang="ru-RU" dirty="0"/>
          </a:p>
          <a:p>
            <a:pPr algn="just" latinLnBrk="1"/>
            <a:r>
              <a:rPr lang="ru-RU" dirty="0"/>
              <a:t>Хинин и фенитоин при </a:t>
            </a:r>
            <a:r>
              <a:rPr lang="ru-RU" dirty="0" err="1"/>
              <a:t>крампи</a:t>
            </a:r>
            <a:endParaRPr lang="ru-RU" dirty="0"/>
          </a:p>
          <a:p>
            <a:pPr algn="just" latinLnBrk="1"/>
            <a:r>
              <a:rPr lang="ru-RU" dirty="0"/>
              <a:t>Мощные антихолинергические препараты (например, </a:t>
            </a:r>
            <a:r>
              <a:rPr lang="ru-RU" dirty="0" err="1"/>
              <a:t>гликопирролат</a:t>
            </a:r>
            <a:r>
              <a:rPr lang="ru-RU" dirty="0"/>
              <a:t>, </a:t>
            </a:r>
          </a:p>
          <a:p>
            <a:pPr marL="0" indent="0" algn="just" latinLnBrk="1">
              <a:buNone/>
            </a:pPr>
            <a:r>
              <a:rPr lang="ru-RU" dirty="0"/>
              <a:t>амитриптилин, </a:t>
            </a:r>
            <a:r>
              <a:rPr lang="ru-RU" dirty="0" err="1"/>
              <a:t>бензтропин</a:t>
            </a:r>
            <a:r>
              <a:rPr lang="ru-RU" dirty="0"/>
              <a:t>, </a:t>
            </a:r>
            <a:r>
              <a:rPr lang="ru-RU" dirty="0" err="1"/>
              <a:t>тригексифенидил</a:t>
            </a:r>
            <a:r>
              <a:rPr lang="ru-RU" dirty="0"/>
              <a:t>, пластырь с </a:t>
            </a:r>
            <a:r>
              <a:rPr lang="ru-RU" dirty="0" err="1"/>
              <a:t>гиосцином</a:t>
            </a:r>
            <a:r>
              <a:rPr lang="ru-RU" dirty="0"/>
              <a:t>, </a:t>
            </a:r>
          </a:p>
          <a:p>
            <a:pPr marL="0" indent="0" algn="just" latinLnBrk="1">
              <a:buNone/>
            </a:pPr>
            <a:r>
              <a:rPr lang="ru-RU" dirty="0"/>
              <a:t>атропин) применяются для снижения саливации</a:t>
            </a:r>
          </a:p>
          <a:p>
            <a:pPr algn="just" latinLnBrk="1"/>
            <a:r>
              <a:rPr lang="ru-RU" dirty="0"/>
              <a:t>При псевдобульбарном параличе амитриптилин, </a:t>
            </a:r>
            <a:r>
              <a:rPr lang="ru-RU" dirty="0" err="1"/>
              <a:t>флувоксамин</a:t>
            </a:r>
            <a:r>
              <a:rPr lang="ru-RU" dirty="0"/>
              <a:t> или</a:t>
            </a:r>
          </a:p>
          <a:p>
            <a:pPr marL="0" indent="0" algn="just" latinLnBrk="1">
              <a:buNone/>
            </a:pPr>
            <a:r>
              <a:rPr lang="ru-RU" dirty="0"/>
              <a:t>комбинация </a:t>
            </a:r>
            <a:r>
              <a:rPr lang="ru-RU" dirty="0" err="1"/>
              <a:t>декстрометорфана</a:t>
            </a:r>
            <a:r>
              <a:rPr lang="ru-RU" dirty="0"/>
              <a:t> и </a:t>
            </a:r>
            <a:r>
              <a:rPr lang="ru-RU" dirty="0" err="1"/>
              <a:t>хинидина</a:t>
            </a:r>
            <a:endParaRPr lang="ru-RU" dirty="0"/>
          </a:p>
          <a:p>
            <a:pPr algn="just" latinLnBrk="1"/>
            <a:r>
              <a:rPr lang="ru-RU" dirty="0"/>
              <a:t>У пациентов с прогрессирующим бульбарным параличом предложено </a:t>
            </a:r>
          </a:p>
          <a:p>
            <a:pPr marL="0" indent="0" algn="just" latinLnBrk="1">
              <a:buNone/>
            </a:pPr>
            <a:r>
              <a:rPr lang="ru-RU" dirty="0"/>
              <a:t>хирургическое лечение для коррекции нарушений глотания, но </a:t>
            </a:r>
          </a:p>
          <a:p>
            <a:pPr marL="0" indent="0" algn="just" latinLnBrk="1">
              <a:buNone/>
            </a:pPr>
            <a:r>
              <a:rPr lang="ru-RU" dirty="0"/>
              <a:t>эффективность его невысока.</a:t>
            </a:r>
          </a:p>
          <a:p>
            <a:pPr marL="0" indent="0" algn="just" latinLnBrk="1">
              <a:buNone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09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Болезнь Паркинсона (дрожательный паралич)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Идиопатическое медленно прогрессирующее дегенеративное заболевание ЦНС, характеризующееся замедленностью движений, ригидность мышц, тремором в покое и нарушением </a:t>
            </a:r>
            <a:r>
              <a:rPr lang="ru-RU" dirty="0" err="1"/>
              <a:t>позных</a:t>
            </a:r>
            <a:r>
              <a:rPr lang="ru-RU" dirty="0"/>
              <a:t> рефлексов. </a:t>
            </a:r>
          </a:p>
          <a:p>
            <a:r>
              <a:rPr lang="ru-RU" dirty="0"/>
              <a:t>В основе-поражение </a:t>
            </a:r>
            <a:r>
              <a:rPr lang="ru-RU" dirty="0" err="1"/>
              <a:t>дофаминергических</a:t>
            </a:r>
            <a:r>
              <a:rPr lang="ru-RU" dirty="0"/>
              <a:t> нейронов черной субстанции и других </a:t>
            </a:r>
            <a:r>
              <a:rPr lang="ru-RU" dirty="0" err="1"/>
              <a:t>дофаминергических</a:t>
            </a:r>
            <a:r>
              <a:rPr lang="ru-RU" dirty="0"/>
              <a:t> структур ядер ствола головного мозга</a:t>
            </a:r>
          </a:p>
        </p:txBody>
      </p:sp>
    </p:spTree>
    <p:extLst>
      <p:ext uri="{BB962C8B-B14F-4D97-AF65-F5344CB8AC3E}">
        <p14:creationId xmlns:p14="http://schemas.microsoft.com/office/powerpoint/2010/main" val="1877819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50616-EA27-4A4E-8E2C-094DC816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ru-RU" dirty="0"/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9B7A7-10DC-4249-8423-A82F618FB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80920" cy="5368129"/>
          </a:xfrm>
        </p:spPr>
        <p:txBody>
          <a:bodyPr>
            <a:normAutofit/>
          </a:bodyPr>
          <a:lstStyle/>
          <a:p>
            <a:r>
              <a:rPr lang="ru-RU" dirty="0"/>
              <a:t>Как минимум в некоторых случаях БП вероятна генетическая предрасположенность. Отягощенный семейный анамнез по БП выявляют примерно в 10% случаев. Было выявлено несколько аномальных генов. Тип наследования может быть как аутосомно-доминантным в одних случаях, так и аутосомно-рецессивным в других. Мутация богатой лейцином повторной </a:t>
            </a:r>
            <a:r>
              <a:rPr lang="ru-RU" dirty="0" err="1"/>
              <a:t>киназы</a:t>
            </a:r>
            <a:r>
              <a:rPr lang="ru-RU" dirty="0"/>
              <a:t> 2 (</a:t>
            </a:r>
            <a:r>
              <a:rPr lang="ru-RU" i="1" dirty="0"/>
              <a:t>LRRK2</a:t>
            </a:r>
            <a:r>
              <a:rPr lang="ru-RU" dirty="0"/>
              <a:t>; также известной как </a:t>
            </a:r>
            <a:r>
              <a:rPr lang="ru-RU" i="1" dirty="0"/>
              <a:t>PARK8</a:t>
            </a:r>
            <a:r>
              <a:rPr lang="ru-RU" dirty="0"/>
              <a:t>) – гена, кодирующего белок </a:t>
            </a:r>
            <a:r>
              <a:rPr lang="ru-RU" dirty="0" err="1"/>
              <a:t>дардарин</a:t>
            </a:r>
            <a:r>
              <a:rPr lang="ru-RU" dirty="0"/>
              <a:t>. При спорадических случаях болезни Паркинсона это наиболее распространенная во всем мире мутация у пациентов ≥ 50 (примерно у 2%), также это наиболее распространенная аутосомно-доминантная мутация наследственных форм заболевания.</a:t>
            </a:r>
          </a:p>
          <a:p>
            <a:r>
              <a:rPr lang="ru-RU" dirty="0"/>
              <a:t>При наследственных формах возраст начала заболевания, как правило, ниже, а течение заболевания, как правило, более легкое, чем при более позднем и предположительно ненаследственном начале БП.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06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Характерны: </a:t>
            </a:r>
          </a:p>
          <a:p>
            <a:r>
              <a:rPr lang="ru-RU" dirty="0"/>
              <a:t>-общая скованность; </a:t>
            </a:r>
          </a:p>
          <a:p>
            <a:r>
              <a:rPr lang="ru-RU" dirty="0"/>
              <a:t>-поза с согнутой головой и туловищем, полусогнутыми и приведёнными руками; </a:t>
            </a:r>
          </a:p>
          <a:p>
            <a:r>
              <a:rPr lang="ru-RU" dirty="0"/>
              <a:t>-замедленность и маловыразительность движений-симптом «восковой куклы»; </a:t>
            </a:r>
          </a:p>
          <a:p>
            <a:r>
              <a:rPr lang="ru-RU" dirty="0"/>
              <a:t>-мышечная ригидность, симптом «зубчатого колеса»</a:t>
            </a:r>
          </a:p>
          <a:p>
            <a:r>
              <a:rPr lang="ru-RU" dirty="0"/>
              <a:t>-скудность мимики;  </a:t>
            </a:r>
          </a:p>
          <a:p>
            <a:r>
              <a:rPr lang="ru-RU" dirty="0"/>
              <a:t>-замедленная мелкими шажками походка; </a:t>
            </a:r>
          </a:p>
          <a:p>
            <a:r>
              <a:rPr lang="ru-RU" dirty="0"/>
              <a:t>-монотонная тихая речь; </a:t>
            </a:r>
          </a:p>
          <a:p>
            <a:r>
              <a:rPr lang="ru-RU" dirty="0"/>
              <a:t>-мелкий статический тремор в дистальных отделах конечностей, чаще рук-по типу «скатывания пилюль», реже нижней челюсти.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617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77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9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2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939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39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dirty="0"/>
              <a:t>Нейро-дегенеративные заболевания нервной системы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63336"/>
            <a:ext cx="8229600" cy="4286250"/>
          </a:xfrm>
        </p:spPr>
        <p:txBody>
          <a:bodyPr>
            <a:normAutofit/>
          </a:bodyPr>
          <a:lstStyle/>
          <a:p>
            <a:r>
              <a:rPr lang="ru-RU" altLang="ru-RU" sz="2800" b="1" dirty="0"/>
              <a:t>Болезнь Альцгеймера</a:t>
            </a:r>
          </a:p>
          <a:p>
            <a:r>
              <a:rPr lang="ru-RU" altLang="ru-RU" sz="2800" b="1" dirty="0"/>
              <a:t>Боковой амиотрофический склероз</a:t>
            </a:r>
            <a:r>
              <a:rPr lang="ru-RU" altLang="ru-RU" sz="2800" dirty="0"/>
              <a:t> </a:t>
            </a:r>
            <a:endParaRPr lang="ru-RU" altLang="ru-RU" sz="2800" b="1" dirty="0"/>
          </a:p>
          <a:p>
            <a:r>
              <a:rPr lang="ru-RU" altLang="ru-RU" sz="2800" b="1" dirty="0"/>
              <a:t>Болезнь Паркинсона </a:t>
            </a:r>
          </a:p>
          <a:p>
            <a:r>
              <a:rPr lang="ru-RU" altLang="ru-RU" sz="2800" b="1" dirty="0"/>
              <a:t>Болезнь </a:t>
            </a:r>
            <a:r>
              <a:rPr lang="ru-RU" altLang="ru-RU" sz="2800" b="1" dirty="0" err="1"/>
              <a:t>Гентингтона</a:t>
            </a:r>
            <a:endParaRPr lang="ru-RU" altLang="ru-RU" sz="2800" b="1" dirty="0"/>
          </a:p>
          <a:p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49223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68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48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Хорея </a:t>
            </a:r>
            <a:r>
              <a:rPr lang="ru-RU" dirty="0" err="1"/>
              <a:t>Гентингтона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Наследственное </a:t>
            </a:r>
            <a:r>
              <a:rPr lang="ru-RU" dirty="0" err="1"/>
              <a:t>нейродегенеративное</a:t>
            </a:r>
            <a:r>
              <a:rPr lang="ru-RU" dirty="0"/>
              <a:t> заболевание, постепенное начало в возрасте 35-50 лет, сочетание прогрессирующих  хореических гиперкинезов и психических расстройств (деменцией). </a:t>
            </a:r>
          </a:p>
          <a:p>
            <a:r>
              <a:rPr lang="ru-RU" dirty="0"/>
              <a:t>Аутосомно-</a:t>
            </a:r>
            <a:r>
              <a:rPr lang="ru-RU" dirty="0" err="1"/>
              <a:t>доминатный</a:t>
            </a:r>
            <a:r>
              <a:rPr lang="ru-RU" dirty="0"/>
              <a:t> тип наследования</a:t>
            </a:r>
          </a:p>
          <a:p>
            <a:r>
              <a:rPr lang="ru-RU" dirty="0"/>
              <a:t>В основе- гибель нервных клеток, снижение содержания </a:t>
            </a:r>
            <a:r>
              <a:rPr lang="ru-RU" dirty="0" err="1"/>
              <a:t>нейромедиаторов</a:t>
            </a:r>
            <a:r>
              <a:rPr lang="ru-RU" dirty="0"/>
              <a:t>, нарушение обмена, нарушение контроля и мышечного тонуса. Атрофия головного мозга </a:t>
            </a:r>
          </a:p>
        </p:txBody>
      </p:sp>
    </p:spTree>
    <p:extLst>
      <p:ext uri="{BB962C8B-B14F-4D97-AF65-F5344CB8AC3E}">
        <p14:creationId xmlns:p14="http://schemas.microsoft.com/office/powerpoint/2010/main" val="381731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71B3B-F870-4A7A-BBD6-9A98A9A0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b="1" dirty="0"/>
              <a:t>Патофизиология болезни </a:t>
            </a:r>
            <a:r>
              <a:rPr lang="ru-RU" b="1" dirty="0" err="1"/>
              <a:t>Гентингтона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542E58-07F8-425B-ABDA-CDC2C2B69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119814" cy="4764187"/>
          </a:xfrm>
        </p:spPr>
        <p:txBody>
          <a:bodyPr>
            <a:normAutofit fontScale="92500"/>
          </a:bodyPr>
          <a:lstStyle/>
          <a:p>
            <a:r>
              <a:rPr lang="ru-RU" dirty="0"/>
              <a:t>При болезни </a:t>
            </a:r>
            <a:r>
              <a:rPr lang="ru-RU" dirty="0" err="1"/>
              <a:t>Гентингтона</a:t>
            </a:r>
            <a:r>
              <a:rPr lang="ru-RU" dirty="0"/>
              <a:t> отмечаются атрофия хвостатого ядра, дегенерация </a:t>
            </a:r>
            <a:r>
              <a:rPr lang="ru-RU" dirty="0" err="1"/>
              <a:t>шипиковых</a:t>
            </a:r>
            <a:r>
              <a:rPr lang="ru-RU" dirty="0"/>
              <a:t> нейронов в медиальных отделах полосатого тела, а также снижение уровня таких нейромедиаторов, как гамма-аминомасляная кислота (ГАМК) и субстанция Р.</a:t>
            </a:r>
          </a:p>
          <a:p>
            <a:r>
              <a:rPr lang="ru-RU" dirty="0"/>
              <a:t>Болезнь </a:t>
            </a:r>
            <a:r>
              <a:rPr lang="ru-RU" dirty="0" err="1"/>
              <a:t>Гентингтона</a:t>
            </a:r>
            <a:r>
              <a:rPr lang="ru-RU" dirty="0"/>
              <a:t> развивается вследствие мутации гена </a:t>
            </a:r>
            <a:r>
              <a:rPr lang="ru-RU" i="1" dirty="0" err="1"/>
              <a:t>huntingtin</a:t>
            </a:r>
            <a:r>
              <a:rPr lang="ru-RU" dirty="0"/>
              <a:t> (</a:t>
            </a:r>
            <a:r>
              <a:rPr lang="ru-RU" i="1" dirty="0"/>
              <a:t>HTT</a:t>
            </a:r>
            <a:r>
              <a:rPr lang="ru-RU" dirty="0"/>
              <a:t>) (на 4-й хромосоме), вызывающей патологическое увеличение в молекуле ДНК числа CAG-копий, кодирующих аминокислоту глутамин. В результате этого на основе гена синтезируется крупный белок </a:t>
            </a:r>
            <a:r>
              <a:rPr lang="ru-RU" dirty="0" err="1"/>
              <a:t>хантингтин</a:t>
            </a:r>
            <a:r>
              <a:rPr lang="ru-RU" dirty="0"/>
              <a:t>, имеющий в своем составе удлиненную цепочку из </a:t>
            </a:r>
            <a:r>
              <a:rPr lang="ru-RU" dirty="0" err="1"/>
              <a:t>глутаминовых</a:t>
            </a:r>
            <a:r>
              <a:rPr lang="ru-RU" dirty="0"/>
              <a:t> остатков, накапливающихся внутри нейронов и приводящих к развитию заболевания, патогенез которого окончательно не известен. Чем больше содержится CAG-копий, тем раньше дебютирует заболевание и сильнее выражены его симптомы (фенотип). Количество CAG-повторов может увеличиваться в последующих поколениях, при передаче мутаций отцом, и с течением времени приводить к более тяжелым фенотипам заболевания в семье (так называемая антиципация).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861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проявления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Симптомы болезни Хантингтона развиваются постепенно, начинаясь, в зависимости от фенотипа, как правило, в возрасте от 35 до 40 лет.</a:t>
            </a:r>
          </a:p>
          <a:p>
            <a:r>
              <a:rPr lang="ru-RU" dirty="0"/>
              <a:t>Деменция и психические нарушения (например, депрессия, апатия, раздражительность, ангедония, асоциальное поведение, биполярные или шизофреноподобные расстройства) могут развиваться как до, так и одновременно с двигательными нарушениями. </a:t>
            </a:r>
          </a:p>
          <a:p>
            <a:r>
              <a:rPr lang="ru-RU" dirty="0"/>
              <a:t>Появляются патологические движения; они включают в себя </a:t>
            </a:r>
            <a:r>
              <a:rPr lang="ru-RU" u="sng" dirty="0">
                <a:hlinkClick r:id="rId2" tooltip="Хорея, атетоз и гемибаллизм"/>
              </a:rPr>
              <a:t>хорею, атетоз</a:t>
            </a:r>
            <a:r>
              <a:rPr lang="ru-RU" dirty="0"/>
              <a:t>, </a:t>
            </a:r>
            <a:r>
              <a:rPr lang="ru-RU" dirty="0" err="1"/>
              <a:t>миоклонические</a:t>
            </a:r>
            <a:r>
              <a:rPr lang="ru-RU" dirty="0"/>
              <a:t> судороги и </a:t>
            </a:r>
            <a:r>
              <a:rPr lang="ru-RU" dirty="0" err="1"/>
              <a:t>псевдотики</a:t>
            </a:r>
            <a:r>
              <a:rPr lang="ru-RU" dirty="0"/>
              <a:t> (обусловленные </a:t>
            </a:r>
            <a:r>
              <a:rPr lang="ru-RU" dirty="0" err="1"/>
              <a:t>туреттизмом</a:t>
            </a:r>
            <a:r>
              <a:rPr lang="ru-RU" dirty="0"/>
              <a:t>). </a:t>
            </a:r>
            <a:r>
              <a:rPr lang="ru-RU" dirty="0" err="1"/>
              <a:t>Туреттизм</a:t>
            </a:r>
            <a:r>
              <a:rPr lang="ru-RU" dirty="0"/>
              <a:t> имеет симптомы, схожие с симптомами синдрома </a:t>
            </a:r>
            <a:r>
              <a:rPr lang="ru-RU" dirty="0" err="1"/>
              <a:t>Туретта</a:t>
            </a:r>
            <a:r>
              <a:rPr lang="ru-RU" dirty="0"/>
              <a:t>, которые возникают в результате других неврологических расстройств или использования лекарственных средств; </a:t>
            </a:r>
            <a:r>
              <a:rPr lang="ru-RU" dirty="0" err="1"/>
              <a:t>туреттизм</a:t>
            </a:r>
            <a:r>
              <a:rPr lang="ru-RU" dirty="0"/>
              <a:t> также включает повторяющиеся жесты и/или голосовые звуки, производимые пациентами с хореей. В отличие от истинных тиков, </a:t>
            </a:r>
            <a:r>
              <a:rPr lang="ru-RU" dirty="0" err="1"/>
              <a:t>псевдотики</a:t>
            </a:r>
            <a:r>
              <a:rPr lang="ru-RU" dirty="0"/>
              <a:t> при болезни </a:t>
            </a:r>
            <a:r>
              <a:rPr lang="ru-RU" dirty="0" err="1"/>
              <a:t>Гентингтона</a:t>
            </a:r>
            <a:r>
              <a:rPr lang="ru-RU" dirty="0"/>
              <a:t> не могут быть подавлены.</a:t>
            </a:r>
          </a:p>
          <a:p>
            <a:r>
              <a:rPr lang="ru-RU" dirty="0"/>
              <a:t>Типичные проявления: причудливая, "кукольная" походка, гримасничанье, неспособность сознательно быстро двигать глазами, не мигая или не кивая головой (глазодвигательная апраксия), неспособность доводить целенаправленные движения до конца (непостоянство движений), например, при попытке высунуть язык, или сделать хватательное движение.</a:t>
            </a:r>
          </a:p>
          <a:p>
            <a:r>
              <a:rPr lang="ru-RU" dirty="0"/>
              <a:t>По мере прогрессирования болезни  утрачивается способность ходить, развиваются нарушения глотания, и в итоге - тяжелая деменция. Смерть наступает, как правило, спустя 13–15 лет от появления симптомов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101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Диагностика:</a:t>
            </a:r>
          </a:p>
          <a:p>
            <a:r>
              <a:rPr lang="ru-RU" dirty="0"/>
              <a:t>Клинический осмотр, результаты которого необходимо подтвердить генетическим тестированием</a:t>
            </a:r>
          </a:p>
          <a:p>
            <a:r>
              <a:rPr lang="ru-RU" dirty="0" err="1"/>
              <a:t>Нейротомография</a:t>
            </a:r>
            <a:endParaRPr lang="ru-RU" dirty="0"/>
          </a:p>
          <a:p>
            <a:r>
              <a:rPr lang="ru-RU" dirty="0"/>
              <a:t>Диагностика болезни Хантингтона основана на типичных симптомах и признаках + положительный семейный анамнез. Она подтверждается генетическим тестированием, измеряющим количество CAG-повторов </a:t>
            </a:r>
          </a:p>
          <a:p>
            <a:r>
              <a:rPr lang="ru-RU" dirty="0"/>
              <a:t>Методами визуализации в головном мозге выявляют атрофию хвостатого ядра, и часто - некоторую степень атрофии </a:t>
            </a:r>
            <a:r>
              <a:rPr lang="ru-RU" dirty="0" err="1"/>
              <a:t>коры</a:t>
            </a:r>
            <a:r>
              <a:rPr lang="ru-RU" dirty="0"/>
              <a:t> головного мозга, в основном в лобной доле.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73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9340-E69E-47E1-AC61-2D45091F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630508-2FF3-44BC-B894-EB7845B9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328592"/>
          </a:xfrm>
        </p:spPr>
        <p:txBody>
          <a:bodyPr>
            <a:normAutofit/>
          </a:bodyPr>
          <a:lstStyle/>
          <a:p>
            <a:r>
              <a:rPr lang="ru-RU" dirty="0"/>
              <a:t>Поддерживающие меры</a:t>
            </a:r>
          </a:p>
          <a:p>
            <a:r>
              <a:rPr lang="ru-RU" dirty="0"/>
              <a:t>Генетическое консультирование родственников</a:t>
            </a:r>
          </a:p>
          <a:p>
            <a:pPr marL="0" indent="0">
              <a:buNone/>
            </a:pPr>
            <a:r>
              <a:rPr lang="ru-RU" dirty="0"/>
              <a:t>Лечение болезни </a:t>
            </a:r>
            <a:r>
              <a:rPr lang="ru-RU" dirty="0" err="1"/>
              <a:t>Гентингтона</a:t>
            </a:r>
            <a:r>
              <a:rPr lang="ru-RU" dirty="0"/>
              <a:t> поддерживающее и симптоматическое. </a:t>
            </a:r>
          </a:p>
          <a:p>
            <a:r>
              <a:rPr lang="ru-RU" b="1" dirty="0"/>
              <a:t>Нейролептики</a:t>
            </a:r>
            <a:r>
              <a:rPr lang="ru-RU" dirty="0"/>
              <a:t> могут частично подавить хорею и ажитацию. </a:t>
            </a:r>
            <a:r>
              <a:rPr lang="ru-RU" dirty="0" err="1"/>
              <a:t>Хлорпромазин</a:t>
            </a:r>
            <a:r>
              <a:rPr lang="ru-RU" dirty="0"/>
              <a:t> 25–300 мг перорально 3 раза в день</a:t>
            </a:r>
          </a:p>
          <a:p>
            <a:r>
              <a:rPr lang="ru-RU" dirty="0"/>
              <a:t>Галоперидол 5–45 мг перорально 2 раза в день</a:t>
            </a:r>
          </a:p>
          <a:p>
            <a:r>
              <a:rPr lang="ru-RU" dirty="0" err="1"/>
              <a:t>Рисперидон</a:t>
            </a:r>
            <a:r>
              <a:rPr lang="ru-RU" dirty="0"/>
              <a:t> 0,5–3 мг перорально 2 раза в день</a:t>
            </a:r>
          </a:p>
          <a:p>
            <a:r>
              <a:rPr lang="ru-RU" dirty="0" err="1"/>
              <a:t>Оланзапин</a:t>
            </a:r>
            <a:r>
              <a:rPr lang="ru-RU" dirty="0"/>
              <a:t> 5-10 мг перорально 1 раз в день</a:t>
            </a:r>
          </a:p>
          <a:p>
            <a:r>
              <a:rPr lang="ru-RU" dirty="0" err="1"/>
              <a:t>Клозапин</a:t>
            </a:r>
            <a:r>
              <a:rPr lang="ru-RU" dirty="0"/>
              <a:t> от 12,5 до 100 мг перорально один или два раза в день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062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 err="1"/>
              <a:t>Демиелинизирующие</a:t>
            </a:r>
            <a:r>
              <a:rPr lang="ru-RU" b="1" dirty="0"/>
              <a:t> заболевания</a:t>
            </a:r>
            <a:r>
              <a:rPr lang="ru-RU" dirty="0"/>
              <a:t> — это  </a:t>
            </a:r>
            <a:r>
              <a:rPr lang="ru-RU" dirty="0">
                <a:hlinkClick r:id="rId2" tooltip="Заболевание"/>
              </a:rPr>
              <a:t>заболевания</a:t>
            </a:r>
            <a:r>
              <a:rPr lang="ru-RU" dirty="0"/>
              <a:t> </a:t>
            </a:r>
            <a:r>
              <a:rPr lang="ru-RU" dirty="0">
                <a:hlinkClick r:id="rId3" tooltip="Нервная система"/>
              </a:rPr>
              <a:t>нервной системы</a:t>
            </a:r>
            <a:r>
              <a:rPr lang="ru-RU" dirty="0"/>
              <a:t> при которых  повреждается </a:t>
            </a:r>
            <a:r>
              <a:rPr lang="ru-RU" dirty="0">
                <a:hlinkClick r:id="rId4" tooltip="Миелин"/>
              </a:rPr>
              <a:t>миелиновая</a:t>
            </a:r>
            <a:r>
              <a:rPr lang="ru-RU" dirty="0"/>
              <a:t> оболочка </a:t>
            </a:r>
            <a:r>
              <a:rPr lang="ru-RU" dirty="0">
                <a:hlinkClick r:id="rId5" tooltip="Нейрон"/>
              </a:rPr>
              <a:t>нейронов</a:t>
            </a:r>
            <a:endParaRPr lang="ru-RU" dirty="0"/>
          </a:p>
          <a:p>
            <a:r>
              <a:rPr lang="ru-RU" dirty="0"/>
              <a:t>В результате нарушается проведение сигналов нервам, это приводит к нарушениям чувствительности, движений, когнитивных функций, и других функций в зависимости от того, какие затронуты нервы.</a:t>
            </a:r>
          </a:p>
          <a:p>
            <a:r>
              <a:rPr lang="ru-RU" dirty="0"/>
              <a:t>Рассеянный склероз</a:t>
            </a:r>
          </a:p>
          <a:p>
            <a:r>
              <a:rPr lang="ru-RU" dirty="0"/>
              <a:t>Рассеянный </a:t>
            </a:r>
            <a:r>
              <a:rPr lang="ru-RU" dirty="0" err="1"/>
              <a:t>энцефаломиелит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920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Рассеянный склероз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Рассеянный склероз </a:t>
            </a:r>
            <a:r>
              <a:rPr lang="ru-RU" dirty="0"/>
              <a:t>– прогрессирующее аутоиммунно-воспалительное, </a:t>
            </a:r>
            <a:r>
              <a:rPr lang="ru-RU" dirty="0" err="1"/>
              <a:t>демиелинизирующее</a:t>
            </a:r>
            <a:r>
              <a:rPr lang="ru-RU" dirty="0"/>
              <a:t> заболевание центральной нервной системы с постепенным нарастанием процессов </a:t>
            </a:r>
            <a:r>
              <a:rPr lang="ru-RU" dirty="0" err="1"/>
              <a:t>нейродегенерации</a:t>
            </a:r>
            <a:r>
              <a:rPr lang="ru-RU" dirty="0"/>
              <a:t>, приводящих к множественному очаговому поражению и характеризующееся активным течением заболевания, с глубокими нарушениями, влияющими на дееспособность и качество жизни пациента и являющаяся самой частой причиной нетравматической неврологической инвалидизации у молодых лиц</a:t>
            </a:r>
          </a:p>
        </p:txBody>
      </p:sp>
    </p:spTree>
    <p:extLst>
      <p:ext uri="{BB962C8B-B14F-4D97-AF65-F5344CB8AC3E}">
        <p14:creationId xmlns:p14="http://schemas.microsoft.com/office/powerpoint/2010/main" val="1797934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ru-RU" i="1" dirty="0"/>
              <a:t>Классификация:</a:t>
            </a:r>
          </a:p>
          <a:p>
            <a:pPr marL="0" indent="0">
              <a:buNone/>
            </a:pPr>
            <a:r>
              <a:rPr lang="ru-RU" b="1" dirty="0"/>
              <a:t>По типу течения РС (</a:t>
            </a:r>
            <a:r>
              <a:rPr lang="ru-RU" b="1" dirty="0" err="1"/>
              <a:t>Lubin</a:t>
            </a:r>
            <a:r>
              <a:rPr lang="ru-RU" b="1" dirty="0"/>
              <a:t> и </a:t>
            </a:r>
            <a:r>
              <a:rPr lang="ru-RU" b="1" dirty="0" err="1"/>
              <a:t>Reingold</a:t>
            </a:r>
            <a:r>
              <a:rPr lang="ru-RU" b="1" dirty="0"/>
              <a:t>, 1996 г.):</a:t>
            </a:r>
          </a:p>
          <a:p>
            <a:r>
              <a:rPr lang="ru-RU" dirty="0" err="1"/>
              <a:t>ремиттирующий</a:t>
            </a:r>
            <a:r>
              <a:rPr lang="ru-RU" dirty="0"/>
              <a:t> рассеянный склероз;</a:t>
            </a:r>
          </a:p>
          <a:p>
            <a:r>
              <a:rPr lang="ru-RU" dirty="0"/>
              <a:t>вторично-прогрессирующий рассеянный склероз;</a:t>
            </a:r>
          </a:p>
          <a:p>
            <a:r>
              <a:rPr lang="ru-RU" dirty="0"/>
              <a:t>первично-прогрессирующий рассеянный склероз.</a:t>
            </a:r>
          </a:p>
          <a:p>
            <a:pPr marL="0" indent="0">
              <a:buNone/>
            </a:pPr>
            <a:br>
              <a:rPr lang="ru-RU" dirty="0"/>
            </a:br>
            <a:r>
              <a:rPr lang="ru-RU" b="1" dirty="0"/>
              <a:t>По фенотипическим характеристикам течения (</a:t>
            </a:r>
            <a:r>
              <a:rPr lang="ru-RU" b="1" dirty="0" err="1"/>
              <a:t>Lublinetal</a:t>
            </a:r>
            <a:r>
              <a:rPr lang="ru-RU" b="1" dirty="0"/>
              <a:t>, 2014 г.):</a:t>
            </a:r>
            <a:endParaRPr lang="ru-RU" dirty="0"/>
          </a:p>
          <a:p>
            <a:r>
              <a:rPr lang="ru-RU" dirty="0"/>
              <a:t>клинически изолированный синдром;</a:t>
            </a:r>
          </a:p>
          <a:p>
            <a:r>
              <a:rPr lang="ru-RU" dirty="0" err="1"/>
              <a:t>радиологически</a:t>
            </a:r>
            <a:r>
              <a:rPr lang="ru-RU" dirty="0"/>
              <a:t> изолированный синдром.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8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143EA8B-C461-43CF-AAB8-694597C70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ru-RU" altLang="ru-RU" b="1"/>
              <a:t>Болезнь Альцгеймера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FFEC73D-0FAC-4A88-A8FC-8B1FF0E58D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u="sng" dirty="0"/>
              <a:t>Болезнь Альцгеймера</a:t>
            </a:r>
            <a:r>
              <a:rPr lang="ru-RU" altLang="ru-RU" sz="2800" dirty="0"/>
              <a:t> -  дегенеративное заболевание центральной нервной системы, характеризующееся прогрессирующим снижением интеллекта, расстройством памяти и изменением поведения. По оценкам ВОЗ в мире около 18 миллионов человек страдает болезнью Альцгеймера. БА относится к т.н. </a:t>
            </a:r>
            <a:r>
              <a:rPr lang="ru-RU" altLang="ru-RU" sz="2800" u="sng" dirty="0"/>
              <a:t>амилоидозам</a:t>
            </a:r>
            <a:r>
              <a:rPr lang="ru-RU" altLang="ru-RU" sz="2800" dirty="0"/>
              <a:t>, характеризующимся отложением белковых комплексов в различных тканях.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/>
          </a:p>
          <a:p>
            <a:pPr>
              <a:lnSpc>
                <a:spcPct val="80000"/>
              </a:lnSpc>
            </a:pPr>
            <a:endParaRPr lang="ru-RU" alt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1C238F-F000-40FA-9F62-B7F9E99F3DE5}"/>
              </a:ext>
            </a:extLst>
          </p:cNvPr>
          <p:cNvSpPr/>
          <p:nvPr/>
        </p:nvSpPr>
        <p:spPr>
          <a:xfrm>
            <a:off x="189856" y="404664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Open Sans"/>
              </a:rPr>
              <a:t>Предполагается, что в развитии рассеянного склероза участвуют и иммунные механизмы. Одной из возможных причин считается инфекция латентным вирусом (возможно, вирусом герпеса человека, в частности </a:t>
            </a:r>
            <a:r>
              <a:rPr lang="ru-RU" u="sng" dirty="0">
                <a:solidFill>
                  <a:srgbClr val="B12E32"/>
                </a:solidFill>
                <a:latin typeface="Open Sans"/>
                <a:hlinkClick r:id="rId2" tooltip="Инфекционный мононуклеоз"/>
              </a:rPr>
              <a:t>вирусом Эпштейна–Барр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), которая при активации вызывает вторичный аутоиммунный ответ.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Достаточно высокая частота встречаемости РС среди членов некоторых семей и наличие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аллотипов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человеческого лейкоцитарного антигена (HLA-DR2) свидетельствуют о генетической предрасположенности к развитию заболевания.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Чаще РС развивается среди людей, которые первые 15 лет жизни проводят в областях умеренного климата (1/2000), по сравнению с населением тропического пояса (1/10000). В качестве возможного объяснения данного различия указывается роль содержания витамина D: известно, что последнее зависит от величины воздействия солнечного излучения, которая ниже в зонах с умеренным климатом, а снижение уровня витамина D связывают с повышенным риском возникновения РС. Курение также является фактором риска.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Возраст дебюта РС колеблется от 15 до 60 лет, составляя в типичных случаях 20–40 лет, причем женщины заболевают несколько чаще.</a:t>
            </a:r>
            <a:endParaRPr lang="ru-RU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1634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Патофизиология Рассеянного Склероза</a:t>
            </a:r>
          </a:p>
          <a:p>
            <a:r>
              <a:rPr lang="ru-RU" dirty="0"/>
              <a:t>При РС развивается очаговая </a:t>
            </a:r>
            <a:r>
              <a:rPr lang="ru-RU" dirty="0" err="1"/>
              <a:t>демиелинизация</a:t>
            </a:r>
            <a:r>
              <a:rPr lang="ru-RU" dirty="0"/>
              <a:t> (т.н. бляшки), в которых идут процессы разрушения </a:t>
            </a:r>
            <a:r>
              <a:rPr lang="ru-RU" dirty="0" err="1"/>
              <a:t>олигодендроглии</a:t>
            </a:r>
            <a:r>
              <a:rPr lang="ru-RU" dirty="0"/>
              <a:t>, </a:t>
            </a:r>
            <a:r>
              <a:rPr lang="ru-RU" dirty="0" err="1"/>
              <a:t>периваскулярного</a:t>
            </a:r>
            <a:r>
              <a:rPr lang="ru-RU" dirty="0"/>
              <a:t> воспаления, химические изменения липидных и белковых компонентов миелина как в зоне бляшки, так и в окружающей их области. Аксональное повреждение является распространенным явлением, и тела нейронов также могут отмереть или повредится.</a:t>
            </a:r>
          </a:p>
          <a:p>
            <a:r>
              <a:rPr lang="ru-RU" dirty="0"/>
              <a:t>Преимущественной локализацией бляшек, рассеянных в центральной нервной системе (ЦНС), являются белое вещество, в частности задних и латеральных столбов (особенно в шейном сегменте спинного мозга), зрительные нервы и </a:t>
            </a:r>
            <a:r>
              <a:rPr lang="ru-RU" dirty="0" err="1"/>
              <a:t>перивентрикулярная</a:t>
            </a:r>
            <a:r>
              <a:rPr lang="ru-RU" dirty="0"/>
              <a:t> зона. Также поражаются проводящие пути среднего мозга, моста и мозжечка. Вовлечение в патологический процесс серого вещества головного и спинного мозга возможно, однако в значительно меньшей степени.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86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Клинические проявления</a:t>
            </a:r>
          </a:p>
          <a:p>
            <a:r>
              <a:rPr lang="ru-RU" b="1" dirty="0"/>
              <a:t>Наиболее частыми начальными симптомами</a:t>
            </a:r>
            <a:r>
              <a:rPr lang="ru-RU" dirty="0"/>
              <a:t> рассеянного склероза являются следующие:</a:t>
            </a:r>
          </a:p>
          <a:p>
            <a:r>
              <a:rPr lang="ru-RU" dirty="0"/>
              <a:t>Парестезии в одной и более конечностях, в теле или в одной половине лица</a:t>
            </a:r>
          </a:p>
          <a:p>
            <a:r>
              <a:rPr lang="ru-RU" dirty="0"/>
              <a:t>Слабость или неловкость в руке или ноге</a:t>
            </a:r>
          </a:p>
          <a:p>
            <a:r>
              <a:rPr lang="ru-RU" dirty="0"/>
              <a:t>Зрительные нарушения (например, частичная утрата зрения и боль в одном глазу из-за ретробульбарного неврита зрительного нерва, диплопии из-за межъядерной офтальмоплегии, скотомы)</a:t>
            </a:r>
          </a:p>
          <a:p>
            <a:r>
              <a:rPr lang="ru-RU" dirty="0"/>
              <a:t>К другим часто встречающимся ранним симптомам РС относят умеренную скованность или быструю утомляемость конечностей, легкие нарушения походки, головокружение, а также легкие эмоциональные расстройства; все вышеперечисленное свидетельствует о рассеянном вовлечении ЦНС, причем данные изменения могут быть едва заметны. У большинства пациентов с РС имеются </a:t>
            </a:r>
            <a:r>
              <a:rPr lang="ru-RU" u="sng" dirty="0">
                <a:hlinkClick r:id="rId2" tooltip="Обзор мочеиспускания (Overview of Voiding)"/>
              </a:rPr>
              <a:t>трудности с контролем мочевого пузыря</a:t>
            </a:r>
            <a:r>
              <a:rPr lang="ru-RU" dirty="0"/>
              <a:t> (например, частое мочеиспускание, императивные позывы, затрудненное начало мочеиспускания, </a:t>
            </a:r>
            <a:r>
              <a:rPr lang="ru-RU" u="sng" dirty="0">
                <a:hlinkClick r:id="rId3" tooltip="Недержание мочи"/>
              </a:rPr>
              <a:t>недержание мочи</a:t>
            </a:r>
            <a:r>
              <a:rPr lang="ru-RU" dirty="0"/>
              <a:t>, </a:t>
            </a:r>
            <a:r>
              <a:rPr lang="ru-RU" u="sng" dirty="0">
                <a:hlinkClick r:id="rId4" tooltip="Задержка мочи"/>
              </a:rPr>
              <a:t>задержка мочи</a:t>
            </a:r>
            <a:r>
              <a:rPr lang="ru-RU" dirty="0"/>
              <a:t>). Часто имеет место повышенная утомляемость. При повышении температуры (жара, горячая ванна, лихорадка) симптомы могут временно усугубляться (феномен </a:t>
            </a:r>
            <a:r>
              <a:rPr lang="ru-RU" dirty="0" err="1"/>
              <a:t>Ухтоффа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/>
              <a:t>Часто встречаются легкие когнитивные нарушения. У пациентов могут развиваться апатия, снижение критики к собственному состоянию, нарушение концентрации внимания. Нередко выявляются расстройства в эмоциональной сфере, проявляющиеся эмоциональной лабильностью, эйфорией или, чаще, депрессией. Последняя может быть как реактивной, так и в определенной степени возникать как следствие поражения ЦНС. У небольшого числа пациентов отмечается судорожный синдром.</a:t>
            </a:r>
          </a:p>
        </p:txBody>
      </p:sp>
    </p:spTree>
    <p:extLst>
      <p:ext uri="{BB962C8B-B14F-4D97-AF65-F5344CB8AC3E}">
        <p14:creationId xmlns:p14="http://schemas.microsoft.com/office/powerpoint/2010/main" val="2502600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9FB42-8C5D-4D76-A7E9-FC213788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Черепные нервы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7278C-F428-435A-90DC-8666F27F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Наиболее часто развиваются односторонний (асимметричный) неврит зрительного нерва и межъядерная офтальмоплегия.</a:t>
            </a:r>
          </a:p>
          <a:p>
            <a:r>
              <a:rPr lang="ru-RU" dirty="0"/>
              <a:t>Центральное зрение поражается больше, чем периферическое.</a:t>
            </a:r>
          </a:p>
          <a:p>
            <a:r>
              <a:rPr lang="ru-RU" u="sng" dirty="0">
                <a:hlinkClick r:id="rId2" tooltip="Неврит зрительного нерва"/>
              </a:rPr>
              <a:t>Неврит зрительного нерва</a:t>
            </a:r>
            <a:r>
              <a:rPr lang="ru-RU" dirty="0"/>
              <a:t> приводит к нарушению зрения (варьирующей от скотомы до полной слепоты), боли в глазу при движениях глазами, иногда – к сужению полей зрения, отеку диска зрительного нерва, появлению полного или частичного афферентного зрачкового дефекта.</a:t>
            </a:r>
          </a:p>
          <a:p>
            <a:r>
              <a:rPr lang="ru-RU" u="sng" dirty="0">
                <a:hlinkClick r:id="rId3" tooltip="Межъядерная офтальмоплегия"/>
              </a:rPr>
              <a:t>Межъядерная офтальмоплегия</a:t>
            </a:r>
            <a:r>
              <a:rPr lang="ru-RU" dirty="0"/>
              <a:t> развивается в том случае, если поражается медиальный продольный пучок, соединяющий ядра III, IV и VI пар черепных нервов. При горизонтальном взоре снижено приведение одного глазного яблока с </a:t>
            </a:r>
            <a:r>
              <a:rPr lang="ru-RU" dirty="0" err="1"/>
              <a:t>нистагом</a:t>
            </a:r>
            <a:r>
              <a:rPr lang="ru-RU" dirty="0"/>
              <a:t> в другом (в том, которое отводится) глазе; конвергенция сохранена. При PC межъядерная офтальмоплегия обычно двусторонняя; односторонняя межъядерная офтальмоплегия часто возникает при ишемическом инсульте.</a:t>
            </a:r>
          </a:p>
          <a:p>
            <a:r>
              <a:rPr lang="ru-RU" dirty="0"/>
              <a:t>Быстрые колебания глаз с малой амплитудой в прямой (первичной) позиции взора (</a:t>
            </a:r>
            <a:r>
              <a:rPr lang="ru-RU" dirty="0" err="1"/>
              <a:t>маятникоподобный</a:t>
            </a:r>
            <a:r>
              <a:rPr lang="ru-RU" dirty="0"/>
              <a:t> нистагм) встречаются редко, но он характерен для РС. Часто проявляется </a:t>
            </a:r>
            <a:r>
              <a:rPr lang="ru-RU" dirty="0" err="1"/>
              <a:t>вертиго</a:t>
            </a:r>
            <a:r>
              <a:rPr lang="ru-RU" dirty="0"/>
              <a:t>. Возможны также перемежающееся онемение половины лица или боль (напоминающая </a:t>
            </a:r>
            <a:r>
              <a:rPr lang="ru-RU" u="sng" dirty="0">
                <a:hlinkClick r:id="rId4" tooltip="Невралгия тройничного нерва"/>
              </a:rPr>
              <a:t>невралгию тройничного нерва</a:t>
            </a:r>
            <a:r>
              <a:rPr lang="ru-RU" dirty="0"/>
              <a:t>), слабость или спазм мышц лица. При развитии бульбарных расстройств, поражении мозжечка или </a:t>
            </a:r>
            <a:r>
              <a:rPr lang="ru-RU" dirty="0" err="1"/>
              <a:t>кортиконуклеарных</a:t>
            </a:r>
            <a:r>
              <a:rPr lang="ru-RU" dirty="0"/>
              <a:t> трактов может появиться слабо выраженная дизартрия. Поражения других черепных нервов – явление достаточно необычное, однако оно может развиваться вторично по отношению к вовлечению в патологический процесс ствола головного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14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219D9-BEC1-4571-ADF7-97E723D5D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Двигательная сфера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3A34F7-E8D8-4A80-BA65-64FB801EA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Слабость является распространенным явлением. В подавляющем большинстве они связаны с поражением кортикоспинальных трактов в спинном мозге, преимущественно вовлекают нижние конечности с развитием спастического парапареза.</a:t>
            </a:r>
          </a:p>
          <a:p>
            <a:r>
              <a:rPr lang="ru-RU" dirty="0"/>
              <a:t>При неврологическом осмотре обращает на себя внимание повышение сухожильных рефлексов (коленного и ахиллова) и наличие патологических разгибательных рефлексов (симптом </a:t>
            </a:r>
            <a:r>
              <a:rPr lang="ru-RU" dirty="0" err="1"/>
              <a:t>Бабинского</a:t>
            </a:r>
            <a:r>
              <a:rPr lang="ru-RU" dirty="0"/>
              <a:t>) и клонусов. Вследствие спастического парапареза у пациента развивается неуклюжая, шаткая походка; при тяжелых формах заболевания это может приковать пациента к инвалидному креслу. На поздних стадиях в ответ на сенсорные стимулы (например, прикосновение постельного белья) могут возникать болезненные спазмы сгибателей. Очаги поражения в головном мозге или шейном отделе спинного мозга могут стать причиной гемипареза, который иногда и становится причиной обращения к врачу.</a:t>
            </a:r>
          </a:p>
          <a:p>
            <a:r>
              <a:rPr lang="ru-RU" dirty="0"/>
              <a:t>Сниженная двигательная активность повышает риск развития остеопороза.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924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579D2C-73DE-48A6-9E5F-79D5C73D6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Мозжечок</a:t>
            </a:r>
          </a:p>
          <a:p>
            <a:r>
              <a:rPr lang="ru-RU" dirty="0"/>
              <a:t>На выраженных стадиях РС к инвалидизации приводят сочетание мозжечковой атаксии и </a:t>
            </a:r>
            <a:r>
              <a:rPr lang="ru-RU" dirty="0" err="1"/>
              <a:t>спастичности</a:t>
            </a:r>
            <a:r>
              <a:rPr lang="ru-RU" dirty="0"/>
              <a:t>; к другим проявлениям поражения мозжечка относятся невнятная речь, скандированная речь (медленное произношение с запинками в начале слова или слога) и триада Шарко (</a:t>
            </a:r>
            <a:r>
              <a:rPr lang="ru-RU" dirty="0" err="1"/>
              <a:t>интенционный</a:t>
            </a:r>
            <a:r>
              <a:rPr lang="ru-RU" dirty="0"/>
              <a:t> тремор, скандирующая речь и нистагм).</a:t>
            </a:r>
          </a:p>
          <a:p>
            <a:pPr marL="0" indent="0">
              <a:buNone/>
            </a:pPr>
            <a:r>
              <a:rPr lang="ru-RU" b="1" dirty="0"/>
              <a:t>Чувствительность</a:t>
            </a:r>
          </a:p>
          <a:p>
            <a:r>
              <a:rPr lang="ru-RU" dirty="0"/>
              <a:t>Характерны парестезии и частичная потеря чувствительности любого типа (например, на одной или двух руках или ногах).</a:t>
            </a:r>
          </a:p>
          <a:p>
            <a:r>
              <a:rPr lang="ru-RU" dirty="0"/>
              <a:t>Различные сенсорные нарушения (например, чувство жжения или боль, как при ударе током) могут возникать спонтанно или в ответ на прикосновение, особенно при поражении спинного мозга. Примером может служить симптом </a:t>
            </a:r>
            <a:r>
              <a:rPr lang="ru-RU" dirty="0" err="1"/>
              <a:t>Лермитта</a:t>
            </a:r>
            <a:r>
              <a:rPr lang="ru-RU" dirty="0"/>
              <a:t> – возникновение при наклоне головы вниз ощущения «прохождения тока» по спине или по ногам.</a:t>
            </a:r>
          </a:p>
          <a:p>
            <a:r>
              <a:rPr lang="ru-RU" dirty="0"/>
              <a:t>Сенсорные нарушения часто имеют преходящую форму, их достаточно сложно объективизировать на начальном этапе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0724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41D0A8-3623-44CA-8C53-E00C943AC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191822" cy="5844307"/>
          </a:xfrm>
        </p:spPr>
        <p:txBody>
          <a:bodyPr/>
          <a:lstStyle/>
          <a:p>
            <a:r>
              <a:rPr lang="ru-RU" b="1" dirty="0"/>
              <a:t>Спинной мозг</a:t>
            </a:r>
          </a:p>
          <a:p>
            <a:r>
              <a:rPr lang="ru-RU" dirty="0"/>
              <a:t>Поражение спинного мозга в типичных случаях вызывает нарушение функции мочевого пузыря (например, императивные позывы к мочеиспусканию, частичная задержка мочи, недержание). Также возможно развитие запоров, у мужчин – эректильной дисфункции, а у женщин – потери чувствительности генитальной области. На поздних стадиях процесса может наблюдаться недержание мочи и кала.</a:t>
            </a:r>
          </a:p>
          <a:p>
            <a:r>
              <a:rPr lang="ru-RU" dirty="0"/>
              <a:t>Поражения спинного мозга (бляшки) являются распространенным источником </a:t>
            </a:r>
            <a:r>
              <a:rPr lang="ru-RU" dirty="0" err="1"/>
              <a:t>нейропатической</a:t>
            </a:r>
            <a:r>
              <a:rPr lang="ru-RU" dirty="0"/>
              <a:t> боли.</a:t>
            </a:r>
          </a:p>
          <a:p>
            <a:r>
              <a:rPr lang="ru-RU" b="1" dirty="0"/>
              <a:t>При прогрессирующей </a:t>
            </a:r>
            <a:r>
              <a:rPr lang="ru-RU" b="1" dirty="0" err="1"/>
              <a:t>миелопатии</a:t>
            </a:r>
            <a:r>
              <a:rPr lang="ru-RU" dirty="0"/>
              <a:t> (варианте РС) не развивается другого неврологического дефицита, кроме слабости в связи с поражением спинного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59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E9B2F-87AA-4603-955E-FFE35D99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38845-BF3B-40D5-8047-EC28BF52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328592"/>
          </a:xfrm>
        </p:spPr>
        <p:txBody>
          <a:bodyPr>
            <a:normAutofit/>
          </a:bodyPr>
          <a:lstStyle/>
          <a:p>
            <a:r>
              <a:rPr lang="ru-RU" dirty="0"/>
              <a:t>Клинические критерии</a:t>
            </a:r>
          </a:p>
          <a:p>
            <a:r>
              <a:rPr lang="ru-RU" dirty="0"/>
              <a:t>МРТ головного и спинного мозга</a:t>
            </a:r>
          </a:p>
          <a:p>
            <a:r>
              <a:rPr lang="ru-RU" dirty="0"/>
              <a:t>В некоторых случаях – уровень </a:t>
            </a:r>
            <a:r>
              <a:rPr lang="ru-RU" dirty="0" err="1"/>
              <a:t>IgG</a:t>
            </a:r>
            <a:r>
              <a:rPr lang="ru-RU" dirty="0"/>
              <a:t> в цереброспинальной жидкости (ЦСЖ) и вызванные потенциалы</a:t>
            </a:r>
          </a:p>
          <a:p>
            <a:pPr marL="0" indent="0">
              <a:buNone/>
            </a:pPr>
            <a:r>
              <a:rPr lang="ru-RU" b="1" dirty="0"/>
              <a:t>МРТ</a:t>
            </a:r>
            <a:r>
              <a:rPr lang="ru-RU" dirty="0"/>
              <a:t> является наиболее чувствительным </a:t>
            </a:r>
            <a:r>
              <a:rPr lang="ru-RU" dirty="0" err="1"/>
              <a:t>нейровизуализационным</a:t>
            </a:r>
            <a:r>
              <a:rPr lang="ru-RU" dirty="0"/>
              <a:t> методом диагностики РС и позволяет дифференцировать его от других поддающихся лечению заболеваний, которые могут имитировать РС, в частности не связанных с </a:t>
            </a:r>
            <a:r>
              <a:rPr lang="ru-RU" dirty="0" err="1"/>
              <a:t>демиелинизацией</a:t>
            </a:r>
            <a:r>
              <a:rPr lang="ru-RU" dirty="0"/>
              <a:t> поражений области перехода спинного мозга в ствол головного мозга (например, субарахноидальные кисты, опухоли области большого затылочного отверстия). Контрастирование гадолинием позволяет дифференцировать бляшки в фазе активного воспаления от старых бляшек. Кроме того, МРТ магниты с высокой напряженностью магнитного поля (от 3 до 7 Тесла) позволяют отличить </a:t>
            </a:r>
            <a:r>
              <a:rPr lang="ru-RU" dirty="0" err="1"/>
              <a:t>перивенулярные</a:t>
            </a:r>
            <a:r>
              <a:rPr lang="ru-RU" dirty="0"/>
              <a:t> бляшки, вызванные рассеянным склерозом, от неспецифических поражений белого вещества.</a:t>
            </a:r>
          </a:p>
        </p:txBody>
      </p:sp>
    </p:spTree>
    <p:extLst>
      <p:ext uri="{BB962C8B-B14F-4D97-AF65-F5344CB8AC3E}">
        <p14:creationId xmlns:p14="http://schemas.microsoft.com/office/powerpoint/2010/main" val="2496823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F8079-8FCB-4183-BC09-AB1B8B5E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65E89-A275-484C-B741-8C2DD3071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Перивентрикулярное</a:t>
            </a:r>
            <a:r>
              <a:rPr lang="ru-RU" dirty="0"/>
              <a:t>: ≥ 3 поражений</a:t>
            </a:r>
          </a:p>
          <a:p>
            <a:r>
              <a:rPr lang="ru-RU" dirty="0"/>
              <a:t>Кортикальное/</a:t>
            </a:r>
            <a:r>
              <a:rPr lang="ru-RU" dirty="0" err="1"/>
              <a:t>юкстакортикальное</a:t>
            </a:r>
            <a:r>
              <a:rPr lang="ru-RU" dirty="0"/>
              <a:t> поражение (белое вещество в области вблизи </a:t>
            </a:r>
            <a:r>
              <a:rPr lang="ru-RU" dirty="0" err="1"/>
              <a:t>коры</a:t>
            </a:r>
            <a:r>
              <a:rPr lang="ru-RU" dirty="0"/>
              <a:t> головного мозга и/или в </a:t>
            </a:r>
            <a:r>
              <a:rPr lang="ru-RU" dirty="0" err="1"/>
              <a:t>коре</a:t>
            </a:r>
            <a:r>
              <a:rPr lang="ru-RU" dirty="0"/>
              <a:t> головного мозга): ≥ 1 участков поражений</a:t>
            </a:r>
          </a:p>
          <a:p>
            <a:r>
              <a:rPr lang="ru-RU" dirty="0" err="1"/>
              <a:t>Субтенториальное</a:t>
            </a:r>
            <a:r>
              <a:rPr lang="ru-RU" dirty="0"/>
              <a:t> поражение: ≥ 1 участка поражения</a:t>
            </a:r>
          </a:p>
          <a:p>
            <a:r>
              <a:rPr lang="ru-RU" dirty="0"/>
              <a:t>Спинной мозг: ≥ 1 участка поражения</a:t>
            </a:r>
          </a:p>
          <a:p>
            <a:r>
              <a:rPr lang="ru-RU" dirty="0"/>
              <a:t>Зрительный нерв: ≥ 1 участка поражения (по данным МРТ или клинической оценки)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923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B8A31-1922-41DE-B135-D8D4FA0D6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txBody>
          <a:bodyPr>
            <a:normAutofit fontScale="90000"/>
          </a:bodyPr>
          <a:lstStyle/>
          <a:p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DEFBFF-6C9B-4045-89B2-492DF3FC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>
            <a:normAutofit/>
          </a:bodyPr>
          <a:lstStyle/>
          <a:p>
            <a:r>
              <a:rPr lang="ru-RU" b="1" dirty="0"/>
              <a:t>Кортикостероиды</a:t>
            </a:r>
            <a:r>
              <a:rPr lang="ru-RU" dirty="0"/>
              <a:t>, применяющиеся в течение кратких курсов, используются для лечения острого начала симптомов или обострений, которые вызывают объективные нарушения, достаточные для нарушения функции (например, потеря зрения, силы или координации); схемы включают в себя</a:t>
            </a:r>
          </a:p>
          <a:p>
            <a:r>
              <a:rPr lang="ru-RU" dirty="0" err="1"/>
              <a:t>Метилпреднизолон</a:t>
            </a:r>
            <a:r>
              <a:rPr lang="ru-RU" dirty="0"/>
              <a:t> от 500 до 1000 мг в/в один раз в день в течение 3–5 дней</a:t>
            </a:r>
          </a:p>
          <a:p>
            <a:r>
              <a:rPr lang="ru-RU" dirty="0"/>
              <a:t>Реже – </a:t>
            </a:r>
            <a:r>
              <a:rPr lang="ru-RU" dirty="0" err="1"/>
              <a:t>преднизон</a:t>
            </a:r>
            <a:r>
              <a:rPr lang="ru-RU" dirty="0"/>
              <a:t> по 1250 мг в день перорально (например, по 625 мг перорально 2 раза в день или 1250 мг перорально один раз в день) в течение 3–5 дней</a:t>
            </a:r>
          </a:p>
          <a:p>
            <a:r>
              <a:rPr lang="ru-RU" dirty="0"/>
              <a:t>Может быть использован </a:t>
            </a:r>
            <a:r>
              <a:rPr lang="ru-RU" u="sng" dirty="0">
                <a:hlinkClick r:id="rId2" tooltip="Плазмаферез"/>
              </a:rPr>
              <a:t>плазмаферез</a:t>
            </a:r>
            <a:r>
              <a:rPr lang="ru-RU" dirty="0"/>
              <a:t>, если кортикостероиды неэффективны для облегчения тяжести обострения. Плазменный обмен может быть использован для любой рецидивирующей формы РС (</a:t>
            </a:r>
            <a:r>
              <a:rPr lang="ru-RU" dirty="0" err="1"/>
              <a:t>ремиттирующей</a:t>
            </a:r>
            <a:r>
              <a:rPr lang="ru-RU" dirty="0"/>
              <a:t>-рецидивирующей, прогрессирующей рецидивирующей, вторичной прогрессирующей). Но он не используется при первичном прогрессирующем РС.</a:t>
            </a:r>
          </a:p>
        </p:txBody>
      </p:sp>
    </p:spTree>
    <p:extLst>
      <p:ext uri="{BB962C8B-B14F-4D97-AF65-F5344CB8AC3E}">
        <p14:creationId xmlns:p14="http://schemas.microsoft.com/office/powerpoint/2010/main" val="317949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68B9A63-113B-4FAD-9769-E3E9F1964B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Начало болезни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0E6B417-88A9-477C-AA74-A8FD8D22E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/>
              <a:t>Выделяют болезнь Альцгеймера с ранним началом (до 65 лет, пресенильная форма) и болезнь Альцгеймера с поздним началом (после 65 лет, сенильная форма). Заболевание обычно возникает у людей пожилого и старческого возраста.</a:t>
            </a:r>
          </a:p>
          <a:p>
            <a:pPr>
              <a:lnSpc>
                <a:spcPct val="80000"/>
              </a:lnSpc>
            </a:pPr>
            <a:r>
              <a:rPr lang="ru-RU" altLang="ru-RU" sz="2400"/>
              <a:t>Наследственность играет важную роль в возникновении заболевания: примерно в 80% случаев болезнь Альцгеймера определяется наследственностью, в остальных случаях основное значение имеют внешние воздействия. Окружающая среда может иметь существенное значение не только для самого факта развития заболевания, но может также влиять на то, в каком возрасте возникнет заболевание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0F1AF-5E01-4F3F-B3BD-80DB1BF1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3B2E8-66C9-45B9-B94E-76A038F0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968552"/>
          </a:xfrm>
        </p:spPr>
        <p:txBody>
          <a:bodyPr/>
          <a:lstStyle/>
          <a:p>
            <a:r>
              <a:rPr lang="ru-RU" dirty="0"/>
              <a:t>Интерферон бета-1b 250 мкг подкожно через день</a:t>
            </a:r>
          </a:p>
          <a:p>
            <a:r>
              <a:rPr lang="ru-RU" dirty="0"/>
              <a:t>Интерферон бета-1a (</a:t>
            </a:r>
            <a:r>
              <a:rPr lang="ru-RU" dirty="0" err="1"/>
              <a:t>Avonex</a:t>
            </a:r>
            <a:r>
              <a:rPr lang="ru-RU" dirty="0"/>
              <a:t>®) 30 мкг внутримышечно 1 раз в неделю</a:t>
            </a:r>
          </a:p>
          <a:p>
            <a:r>
              <a:rPr lang="ru-RU" dirty="0"/>
              <a:t>Интерферон бета-1a (</a:t>
            </a:r>
            <a:r>
              <a:rPr lang="ru-RU" dirty="0" err="1"/>
              <a:t>Rebif</a:t>
            </a:r>
            <a:r>
              <a:rPr lang="ru-RU" dirty="0"/>
              <a:t>®) 22 мкг или 44 мкг подкожно 3 раза в неделю</a:t>
            </a:r>
          </a:p>
          <a:p>
            <a:r>
              <a:rPr lang="ru-RU" dirty="0"/>
              <a:t>Интерферон бета-1a (</a:t>
            </a:r>
            <a:r>
              <a:rPr lang="ru-RU" dirty="0" err="1"/>
              <a:t>Pledgridy</a:t>
            </a:r>
            <a:r>
              <a:rPr lang="ru-RU" dirty="0"/>
              <a:t>®) 125 мкг подкожно 1 раз в 2 недели</a:t>
            </a:r>
          </a:p>
          <a:p>
            <a:r>
              <a:rPr lang="ru-RU" dirty="0"/>
              <a:t>Наиболее распространенными побочными эффектами интерферонов являются гриппоподобный синдром и депрессия (которые имеют тенденцию к снижению со временем), образование нейтрализующих антител после нескольких месяцев терапии и </a:t>
            </a:r>
            <a:r>
              <a:rPr lang="ru-RU" dirty="0" err="1"/>
              <a:t>цитопения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268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EC6DD-C1A4-4D42-8221-C55351DD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ПИТРС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322F73-D611-4B14-80D4-A26DDA0E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Следующие пероральные иммуномодулирующие препараты могут быть использованы для лечения рецидивирующих форм РС, включая активный вторичный РС.</a:t>
            </a:r>
          </a:p>
          <a:p>
            <a:r>
              <a:rPr lang="ru-RU" dirty="0" err="1"/>
              <a:t>Финголимод</a:t>
            </a:r>
            <a:r>
              <a:rPr lang="ru-RU" dirty="0"/>
              <a:t> принимать по 0,5 мг перорально 1 раз в день</a:t>
            </a:r>
          </a:p>
          <a:p>
            <a:r>
              <a:rPr lang="ru-RU" dirty="0" err="1"/>
              <a:t>Сипонимод</a:t>
            </a:r>
            <a:r>
              <a:rPr lang="ru-RU" dirty="0"/>
              <a:t> 1 или 2 мг перорально 1 раз в день (поддерживающая доза), в зависимости от генотипа CYP2C9 (начальная доза 0,25 мг 1 раз в день)</a:t>
            </a:r>
          </a:p>
          <a:p>
            <a:r>
              <a:rPr lang="ru-RU" dirty="0" err="1"/>
              <a:t>Озанимод</a:t>
            </a:r>
            <a:r>
              <a:rPr lang="ru-RU" dirty="0"/>
              <a:t> принимать по 0,92 мг перорально 1 раз в день (поддерживающая доза; начальная доза по 0,23 мг 1 раз в день)</a:t>
            </a:r>
          </a:p>
          <a:p>
            <a:r>
              <a:rPr lang="ru-RU" dirty="0" err="1"/>
              <a:t>Терифлуномид</a:t>
            </a:r>
            <a:r>
              <a:rPr lang="ru-RU" dirty="0"/>
              <a:t> 14 мг перорально 1 раз в день</a:t>
            </a:r>
          </a:p>
          <a:p>
            <a:r>
              <a:rPr lang="ru-RU" dirty="0" err="1"/>
              <a:t>Диметилфумарат</a:t>
            </a:r>
            <a:r>
              <a:rPr lang="ru-RU" dirty="0"/>
              <a:t> 240 мг перорально 2 раза в день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59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B250592-314F-4575-8885-7948E0CB2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1052513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Открытие амилоидозов и свойства амилоидов</a:t>
            </a:r>
          </a:p>
        </p:txBody>
      </p:sp>
      <p:pic>
        <p:nvPicPr>
          <p:cNvPr id="46086" name="Picture 6" descr="0">
            <a:extLst>
              <a:ext uri="{FF2B5EF4-FFF2-40B4-BE49-F238E27FC236}">
                <a16:creationId xmlns:a16="http://schemas.microsoft.com/office/drawing/2014/main" id="{0AA28CDA-21F6-4A84-BC70-B53ADAB4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2474913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Rectangle 7">
            <a:extLst>
              <a:ext uri="{FF2B5EF4-FFF2-40B4-BE49-F238E27FC236}">
                <a16:creationId xmlns:a16="http://schemas.microsoft.com/office/drawing/2014/main" id="{57F7D45F-6F53-41F4-8E36-399BC798D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412875"/>
            <a:ext cx="6156325" cy="475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Рудольф Вирхов - немецкий ученый, впервые описавший в 1842 году амилоидоз – вид заболеваний, к которым относится и болезнь Альцгеймера. Амилоидозы сопровождаются образованием в тканях осадков (бляшек), состоящих из амилоидных белков.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Все типы амилоидов, несмотря на различия в первичной структуре, имеют общие физико-химические свойства.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1. Вторичная структура </a:t>
            </a:r>
            <a:r>
              <a:rPr kumimoji="0" lang="el-GR" alt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-складчатого слоя,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2. Характерная электронно-микроскопическая форма неветвящихся фибрилл - 8-10 нм в диаметре и до 100 нм в длину </a:t>
            </a:r>
            <a:endParaRPr kumimoji="0" lang="en-US" altLang="ru-RU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8" name="Text Box 8">
            <a:extLst>
              <a:ext uri="{FF2B5EF4-FFF2-40B4-BE49-F238E27FC236}">
                <a16:creationId xmlns:a16="http://schemas.microsoft.com/office/drawing/2014/main" id="{15236E12-76C3-4DD2-8F01-00C048B55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240213"/>
            <a:ext cx="927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2A2F11F-E8F1-4143-A71D-3C7E098952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altLang="ru-RU" sz="4000"/>
              <a:t>Свойства бета-амилоидов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46C27A6-8A22-4AB9-B34F-7CA1014F5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i="1">
                <a:effectLst/>
              </a:rPr>
              <a:t>3. </a:t>
            </a:r>
            <a:r>
              <a:rPr lang="ru-RU" altLang="ru-RU" sz="2000">
                <a:effectLst/>
              </a:rPr>
              <a:t>Особые оптические свойства,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использующиеся в гистопатологической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диагностике амилоидозов: желто-зеленое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или голубое свечение в поляризационном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микроскопе при окраске </a:t>
            </a:r>
            <a:r>
              <a:rPr lang="ru-RU" altLang="ru-RU" sz="2000">
                <a:effectLst/>
                <a:hlinkClick r:id="rId2"/>
              </a:rPr>
              <a:t>конго красным</a:t>
            </a:r>
            <a:r>
              <a:rPr lang="ru-RU" altLang="ru-RU" sz="2000">
                <a:effectLst/>
              </a:rPr>
              <a:t> и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</a:t>
            </a:r>
            <a:r>
              <a:rPr lang="ru-RU" altLang="ru-RU" sz="2000">
                <a:effectLst/>
                <a:hlinkClick r:id="rId3"/>
              </a:rPr>
              <a:t>тиофлавином Т</a:t>
            </a:r>
            <a:r>
              <a:rPr lang="ru-RU" altLang="ru-RU" sz="2000">
                <a:effectLst/>
              </a:rPr>
              <a:t> или </a:t>
            </a:r>
            <a:r>
              <a:rPr lang="ru-RU" altLang="ru-RU" sz="2000">
                <a:effectLst/>
                <a:hlinkClick r:id="rId4"/>
              </a:rPr>
              <a:t>тиофлавином С</a:t>
            </a:r>
            <a:r>
              <a:rPr lang="ru-RU" altLang="ru-RU" sz="2000">
                <a:effectLst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effectLst/>
              </a:rPr>
              <a:t>4. Нерастворимость осадков </a:t>
            </a:r>
            <a:r>
              <a:rPr lang="ru-RU" altLang="ru-RU" sz="2000" i="1">
                <a:effectLst/>
              </a:rPr>
              <a:t>in vivo</a:t>
            </a:r>
            <a:r>
              <a:rPr lang="ru-RU" altLang="ru-RU" sz="2000">
                <a:effectLst/>
              </a:rPr>
              <a:t>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Все типы амилоидных отложений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нерастворимы при физиологических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концентрациях соли</a:t>
            </a:r>
            <a:r>
              <a:rPr lang="en-US" altLang="ru-RU" sz="2000">
                <a:effectLst/>
              </a:rPr>
              <a:t>, </a:t>
            </a:r>
            <a:r>
              <a:rPr lang="ru-RU" altLang="ru-RU" sz="2000">
                <a:effectLst/>
              </a:rPr>
              <a:t>но могут быть экстрагированы водой.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Основываясь на этом наблюдении, в начале 70-х годов была проведена значительная работа по экстракции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>
                <a:effectLst/>
              </a:rPr>
              <a:t>	амилоида из тканей страдающих амилоидозами людей</a:t>
            </a:r>
          </a:p>
        </p:txBody>
      </p:sp>
      <p:pic>
        <p:nvPicPr>
          <p:cNvPr id="54277" name="Picture 5" descr="Blue_plaques_200">
            <a:extLst>
              <a:ext uri="{FF2B5EF4-FFF2-40B4-BE49-F238E27FC236}">
                <a16:creationId xmlns:a16="http://schemas.microsoft.com/office/drawing/2014/main" id="{177898F3-A8B4-416C-A6B3-B054C435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70840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4436B9B-8AAA-4FEB-B32E-AF271727D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620713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Клиническая картина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B80BB70-C1D6-4785-9227-01278C5ADB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9144000" cy="7127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000"/>
          </a:p>
          <a:p>
            <a:pPr>
              <a:lnSpc>
                <a:spcPct val="80000"/>
              </a:lnSpc>
            </a:pPr>
            <a:r>
              <a:rPr lang="ru-RU" altLang="ru-RU" sz="2000"/>
              <a:t>1. </a:t>
            </a:r>
            <a:r>
              <a:rPr lang="ru-RU" altLang="ru-RU" sz="2000" b="1" u="sng"/>
              <a:t>Дебют</a:t>
            </a:r>
            <a:r>
              <a:rPr lang="ru-RU" altLang="ru-RU" sz="2000"/>
              <a:t> обычно медленный и может длиться от нескольких месяцев до 2-4 лет. Характеризуется появлением и постепенным нарастанием расстройств памяти.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2. </a:t>
            </a:r>
            <a:r>
              <a:rPr lang="ru-RU" altLang="ru-RU" sz="2000" b="1" u="sng"/>
              <a:t>Начальный период</a:t>
            </a:r>
            <a:r>
              <a:rPr lang="ru-RU" altLang="ru-RU" sz="2000"/>
              <a:t> характеризуется утратой спонтанности в психике. В поведении больного на фоне снижения памяти возникают стереотипные реакции.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3. </a:t>
            </a:r>
            <a:r>
              <a:rPr lang="ru-RU" altLang="ru-RU" sz="2000" b="1" u="sng"/>
              <a:t>Развернутый период</a:t>
            </a:r>
            <a:r>
              <a:rPr lang="ru-RU" altLang="ru-RU" sz="2000"/>
              <a:t> - появление </a:t>
            </a:r>
            <a:r>
              <a:rPr lang="ru-RU" altLang="ru-RU" sz="2000">
                <a:hlinkClick r:id="rId2" tooltip="Агнозия"/>
              </a:rPr>
              <a:t>агнози</a:t>
            </a:r>
            <a:r>
              <a:rPr lang="ru-RU" altLang="ru-RU" sz="2000" u="sng">
                <a:solidFill>
                  <a:schemeClr val="hlink"/>
                </a:solidFill>
              </a:rPr>
              <a:t>и</a:t>
            </a:r>
            <a:r>
              <a:rPr lang="ru-RU" altLang="ru-RU" sz="2000"/>
              <a:t>, </a:t>
            </a:r>
            <a:r>
              <a:rPr lang="ru-RU" altLang="ru-RU" sz="2000">
                <a:hlinkClick r:id="rId3" tooltip="Афазия"/>
              </a:rPr>
              <a:t>афази</a:t>
            </a:r>
            <a:r>
              <a:rPr lang="ru-RU" altLang="ru-RU" sz="2000" u="sng">
                <a:solidFill>
                  <a:schemeClr val="hlink"/>
                </a:solidFill>
              </a:rPr>
              <a:t>и</a:t>
            </a:r>
            <a:r>
              <a:rPr lang="ru-RU" altLang="ru-RU" sz="2000"/>
              <a:t> и </a:t>
            </a:r>
            <a:r>
              <a:rPr lang="ru-RU" altLang="ru-RU" sz="2000">
                <a:hlinkClick r:id="rId4" tooltip="Апраксия"/>
              </a:rPr>
              <a:t>апракси</a:t>
            </a:r>
            <a:r>
              <a:rPr lang="ru-RU" altLang="ru-RU" sz="2000" u="sng">
                <a:solidFill>
                  <a:schemeClr val="hlink"/>
                </a:solidFill>
              </a:rPr>
              <a:t>и</a:t>
            </a:r>
            <a:r>
              <a:rPr lang="ru-RU" altLang="ru-RU" sz="2000"/>
              <a:t>. Больной не понимает обращенной речи, не может назвать предметы. В некоторых случаях развивается логорея - поток малопонятной из-за аграмматизмов речи. Расстройства речи сопровождаются нарушением письма и чтения: не узнает буквы, не может их сложить в слова. Зрительная агнозия в виде невозможности узнать форму, предмет, лицо. Пространственная агнозия не позволяет больным адаптироваться в новом пространстве, рассмотреть особенности картинки (не могут сложить целое представление о картинке, видят только отдельные элементы), не могут определить расположение предметов в пространстве. В конце этой стадии развивается апраксия - невозможность совершения произвольных движений и распад приобретенных ранее навыков (стояние, сидение, владение столовыми предметами, ходьба).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4. </a:t>
            </a:r>
            <a:r>
              <a:rPr lang="ru-RU" altLang="ru-RU" sz="2000" b="1" u="sng"/>
              <a:t>Конечная стадия</a:t>
            </a:r>
            <a:r>
              <a:rPr lang="ru-RU" altLang="ru-RU" sz="2000"/>
              <a:t> характеризуется глубоким общим слабоумием. Из двигательных актов остаются примитивные рефлексы — сосательные, жевательные, глотательные.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CD30EA2-B30F-4AB6-AB7D-5DE4605E5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altLang="ru-RU" sz="4000"/>
              <a:t>Нейроморфологическая картина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7138186-B99E-4BC4-B7F7-F4A5E75263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30725"/>
          </a:xfrm>
        </p:spPr>
        <p:txBody>
          <a:bodyPr/>
          <a:lstStyle/>
          <a:p>
            <a:r>
              <a:rPr lang="ru-RU" altLang="ru-RU" sz="2800"/>
              <a:t>Церебральная атрофия, утрата нейронов и синапсов, грануловакуолярная дегенерация, глиоз, амилоидная ангиопатия, присутствие сенильных бляшек и альцгеймеровское перерождения нейрофибрилл. Среди указанных признаков диагностическое значение имеют только классические нейропатологические маркеры: </a:t>
            </a:r>
            <a:r>
              <a:rPr lang="ru-RU" altLang="ru-RU" sz="2800" u="sng"/>
              <a:t>сенильные бляшки и нейрофибриллярные клубки</a:t>
            </a:r>
            <a:r>
              <a:rPr lang="ru-RU" altLang="ru-RU" sz="280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2505</Words>
  <Application>Microsoft Office PowerPoint</Application>
  <PresentationFormat>Экран (4:3)</PresentationFormat>
  <Paragraphs>222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Open Sans</vt:lpstr>
      <vt:lpstr>Arial</vt:lpstr>
      <vt:lpstr>Calibri</vt:lpstr>
      <vt:lpstr>Calibri Light</vt:lpstr>
      <vt:lpstr>Wingdings</vt:lpstr>
      <vt:lpstr>Тема Office</vt:lpstr>
      <vt:lpstr>Дегенеративные, демиелинизирующие заболевания нервной системы</vt:lpstr>
      <vt:lpstr>Нейродегенеративные заболевания</vt:lpstr>
      <vt:lpstr>Нейро-дегенеративные заболевания нервной системы</vt:lpstr>
      <vt:lpstr>Болезнь Альцгеймера</vt:lpstr>
      <vt:lpstr>Начало болезни</vt:lpstr>
      <vt:lpstr>Открытие амилоидозов и свойства амилоидов</vt:lpstr>
      <vt:lpstr>Свойства бета-амилоидов</vt:lpstr>
      <vt:lpstr>Клиническая картина </vt:lpstr>
      <vt:lpstr>Нейроморфологическая картина </vt:lpstr>
      <vt:lpstr>Механизмы патогенеза</vt:lpstr>
      <vt:lpstr>Биохимическая диагностика</vt:lpstr>
      <vt:lpstr>Диагностика Болезни Альцгеймера</vt:lpstr>
      <vt:lpstr>На ЭЭГ</vt:lpstr>
      <vt:lpstr>Современная терапия БА</vt:lpstr>
      <vt:lpstr>Боковой амиотрофический склероз</vt:lpstr>
      <vt:lpstr>Презентация PowerPoint</vt:lpstr>
      <vt:lpstr>Клинические проявления</vt:lpstr>
      <vt:lpstr>Диагностика</vt:lpstr>
      <vt:lpstr>Диагностика</vt:lpstr>
      <vt:lpstr>Лечение</vt:lpstr>
      <vt:lpstr>Презентация PowerPoint</vt:lpstr>
      <vt:lpstr>Болезнь Паркинсона (дрожательный паралич)</vt:lpstr>
      <vt:lpstr>Этиология</vt:lpstr>
      <vt:lpstr>Клиническая картина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Хорея Гентингтона</vt:lpstr>
      <vt:lpstr> Патофизиология болезни Гентингтона </vt:lpstr>
      <vt:lpstr>Клинические проявления</vt:lpstr>
      <vt:lpstr>Презентация PowerPoint</vt:lpstr>
      <vt:lpstr>Лечение</vt:lpstr>
      <vt:lpstr>Презентация PowerPoint</vt:lpstr>
      <vt:lpstr>Рассеянный склероз  </vt:lpstr>
      <vt:lpstr>Презентация PowerPoint</vt:lpstr>
      <vt:lpstr>Презентация PowerPoint</vt:lpstr>
      <vt:lpstr>Презентация PowerPoint</vt:lpstr>
      <vt:lpstr>Презентация PowerPoint</vt:lpstr>
      <vt:lpstr>Черепные нервы </vt:lpstr>
      <vt:lpstr>Двигательная сфера</vt:lpstr>
      <vt:lpstr>Презентация PowerPoint</vt:lpstr>
      <vt:lpstr>Презентация PowerPoint</vt:lpstr>
      <vt:lpstr>Диагностика</vt:lpstr>
      <vt:lpstr>МРТ</vt:lpstr>
      <vt:lpstr>Лечение</vt:lpstr>
      <vt:lpstr>ПИТРС</vt:lpstr>
      <vt:lpstr>ПИТРС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Дегенеративные заболевания нервной системы</dc:title>
  <dc:creator>Оленька СОЛНЫШКА</dc:creator>
  <cp:lastModifiedBy> </cp:lastModifiedBy>
  <cp:revision>50</cp:revision>
  <dcterms:created xsi:type="dcterms:W3CDTF">2019-10-01T18:24:57Z</dcterms:created>
  <dcterms:modified xsi:type="dcterms:W3CDTF">2022-08-06T14:16:27Z</dcterms:modified>
</cp:coreProperties>
</file>